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66" r:id="rId6"/>
    <p:sldId id="267" r:id="rId7"/>
    <p:sldId id="268" r:id="rId8"/>
    <p:sldId id="271" r:id="rId9"/>
    <p:sldId id="269" r:id="rId10"/>
    <p:sldId id="272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9E843-68D6-4038-8595-17974E95A67C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FE29-6193-4E28-A8AC-F158217AEF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67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9E843-68D6-4038-8595-17974E95A67C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FE29-6193-4E28-A8AC-F158217AEF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3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9E843-68D6-4038-8595-17974E95A67C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FE29-6193-4E28-A8AC-F158217AEF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41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9E843-68D6-4038-8595-17974E95A67C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FE29-6193-4E28-A8AC-F158217AEF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17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9E843-68D6-4038-8595-17974E95A67C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FE29-6193-4E28-A8AC-F158217AEF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02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9E843-68D6-4038-8595-17974E95A67C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FE29-6193-4E28-A8AC-F158217AEF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7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9E843-68D6-4038-8595-17974E95A67C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FE29-6193-4E28-A8AC-F158217AEF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7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9E843-68D6-4038-8595-17974E95A67C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FE29-6193-4E28-A8AC-F158217AEF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96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9E843-68D6-4038-8595-17974E95A67C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FE29-6193-4E28-A8AC-F158217AEF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5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9E843-68D6-4038-8595-17974E95A67C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FE29-6193-4E28-A8AC-F158217AEF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29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9E843-68D6-4038-8595-17974E95A67C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2FE29-6193-4E28-A8AC-F158217AEF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3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9E843-68D6-4038-8595-17974E95A67C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2FE29-6193-4E28-A8AC-F158217AEF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5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ei4s3-rm.eu/webinar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διακριτικό_HE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68" y="6021288"/>
            <a:ext cx="8960828" cy="756000"/>
          </a:xfrm>
          <a:prstGeom prst="rect">
            <a:avLst/>
          </a:prstGeom>
        </p:spPr>
      </p:pic>
      <p:pic>
        <p:nvPicPr>
          <p:cNvPr id="5" name="4 - Εικόνα" descr="Communications-Toolkit-facebook-v4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049" y="-103521"/>
            <a:ext cx="9149049" cy="4788000"/>
          </a:xfrm>
          <a:prstGeom prst="rect">
            <a:avLst/>
          </a:prstGeom>
        </p:spPr>
      </p:pic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192707" y="4887913"/>
            <a:ext cx="8843789" cy="1133375"/>
          </a:xfrm>
        </p:spPr>
        <p:txBody>
          <a:bodyPr>
            <a:noAutofit/>
          </a:bodyPr>
          <a:lstStyle/>
          <a:p>
            <a:r>
              <a:rPr lang="en-US" b="1" dirty="0"/>
              <a:t>Managing Innovation and Entrepreneurship at HEI – Good Practices for IP and Patenting Management</a:t>
            </a:r>
          </a:p>
        </p:txBody>
      </p:sp>
    </p:spTree>
    <p:extLst>
      <p:ext uri="{BB962C8B-B14F-4D97-AF65-F5344CB8AC3E}">
        <p14:creationId xmlns:p14="http://schemas.microsoft.com/office/powerpoint/2010/main" val="307016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διακριτικό_HE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68" y="6057376"/>
            <a:ext cx="8960828" cy="756000"/>
          </a:xfrm>
          <a:prstGeom prst="rect">
            <a:avLst/>
          </a:prstGeom>
        </p:spPr>
      </p:pic>
      <p:sp>
        <p:nvSpPr>
          <p:cNvPr id="4" name="Marcador de contenido 6"/>
          <p:cNvSpPr txBox="1">
            <a:spLocks/>
          </p:cNvSpPr>
          <p:nvPr/>
        </p:nvSpPr>
        <p:spPr>
          <a:xfrm>
            <a:off x="395536" y="1268760"/>
            <a:ext cx="8229600" cy="46805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800" dirty="0" smtClean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65817" y="278762"/>
            <a:ext cx="7640623" cy="76079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Welcome!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95536" y="1689621"/>
            <a:ext cx="3323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https://hei4s3-rm.eu/webinars/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200" y="2226889"/>
            <a:ext cx="4735800" cy="276426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68" y="2401370"/>
            <a:ext cx="4336397" cy="247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5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διακριτικό_HE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68" y="6057376"/>
            <a:ext cx="8960828" cy="756000"/>
          </a:xfrm>
          <a:prstGeom prst="rect">
            <a:avLst/>
          </a:prstGeom>
        </p:spPr>
      </p:pic>
      <p:sp>
        <p:nvSpPr>
          <p:cNvPr id="4" name="Marcador de contenido 6"/>
          <p:cNvSpPr txBox="1">
            <a:spLocks/>
          </p:cNvSpPr>
          <p:nvPr/>
        </p:nvSpPr>
        <p:spPr>
          <a:xfrm>
            <a:off x="395536" y="1268760"/>
            <a:ext cx="8229600" cy="46805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800" dirty="0" smtClean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29202" y="507965"/>
            <a:ext cx="7640623" cy="76079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Evaluation and Certificate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781602" y="1611128"/>
            <a:ext cx="7682948" cy="3551422"/>
          </a:xfrm>
        </p:spPr>
        <p:txBody>
          <a:bodyPr>
            <a:noAutofit/>
          </a:bodyPr>
          <a:lstStyle/>
          <a:p>
            <a:pPr algn="just"/>
            <a:r>
              <a:rPr lang="en-US" sz="1800" dirty="0"/>
              <a:t>Questionnaire </a:t>
            </a:r>
            <a:r>
              <a:rPr lang="en-US" sz="1800" dirty="0" smtClean="0"/>
              <a:t>for the evaluation of the participants: </a:t>
            </a:r>
          </a:p>
          <a:p>
            <a:pPr marL="0" indent="0" algn="just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20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April at 20:00 (UTC +1).</a:t>
            </a:r>
          </a:p>
          <a:p>
            <a:pPr algn="just"/>
            <a:r>
              <a:rPr lang="en-US" sz="1800" dirty="0" smtClean="0"/>
              <a:t>Attendance: 3 days webinar 80%. </a:t>
            </a:r>
          </a:p>
          <a:p>
            <a:pPr algn="just"/>
            <a:r>
              <a:rPr lang="en-US" sz="1800" dirty="0" smtClean="0"/>
              <a:t>Certificate will be sent via </a:t>
            </a:r>
            <a:r>
              <a:rPr lang="en-US" sz="1800" dirty="0"/>
              <a:t>e-mail by Lapland University of Applied </a:t>
            </a:r>
            <a:r>
              <a:rPr lang="en-US" sz="1800" dirty="0" smtClean="0"/>
              <a:t>Sciences.</a:t>
            </a:r>
          </a:p>
          <a:p>
            <a:pPr marL="0" indent="0" algn="just">
              <a:buNone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Remember! Day 2 WEBINAR will be TOMORROW at 17:00 (UTC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+3) EEST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 marL="0" indent="0" algn="just">
              <a:buNone/>
            </a:pPr>
            <a:endParaRPr lang="en-US" sz="2400" dirty="0" smtClean="0">
              <a:solidFill>
                <a:schemeClr val="accent2"/>
              </a:solidFill>
            </a:endParaRPr>
          </a:p>
          <a:p>
            <a:pPr marL="0" indent="0" algn="just"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For any enquiries, please contact me villalina@uniovi.es </a:t>
            </a:r>
          </a:p>
          <a:p>
            <a:pPr marL="0" indent="0" algn="just">
              <a:buNone/>
            </a:pPr>
            <a:endParaRPr lang="en-US" sz="1500" dirty="0" smtClean="0"/>
          </a:p>
          <a:p>
            <a:pPr algn="just"/>
            <a:endParaRPr lang="en-US" sz="1500" dirty="0" smtClean="0"/>
          </a:p>
          <a:p>
            <a:pPr algn="just"/>
            <a:endParaRPr lang="en-US" sz="1500" dirty="0" smtClean="0"/>
          </a:p>
          <a:p>
            <a:pPr algn="just"/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1669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διακριτικό_HE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68" y="6057376"/>
            <a:ext cx="8960828" cy="756000"/>
          </a:xfrm>
          <a:prstGeom prst="rect">
            <a:avLst/>
          </a:prstGeom>
        </p:spPr>
      </p:pic>
      <p:sp>
        <p:nvSpPr>
          <p:cNvPr id="4" name="Marcador de contenido 6"/>
          <p:cNvSpPr txBox="1">
            <a:spLocks/>
          </p:cNvSpPr>
          <p:nvPr/>
        </p:nvSpPr>
        <p:spPr>
          <a:xfrm>
            <a:off x="395536" y="1268760"/>
            <a:ext cx="8229600" cy="46805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800" dirty="0" smtClean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603794" y="542599"/>
            <a:ext cx="5556250" cy="66501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accent2"/>
                </a:solidFill>
              </a:rPr>
              <a:t>Agenda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52126" y="1901745"/>
            <a:ext cx="7407911" cy="2862322"/>
          </a:xfrm>
          <a:prstGeom prst="rect">
            <a:avLst/>
          </a:prstGeom>
          <a:ln>
            <a:solidFill>
              <a:srgbClr val="0070C0"/>
            </a:solidFill>
            <a:prstDash val="lgDash"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Day 1. </a:t>
            </a:r>
            <a:r>
              <a:rPr lang="en-US" sz="2000" dirty="0"/>
              <a:t>17.00h </a:t>
            </a:r>
            <a:r>
              <a:rPr lang="en-US" sz="2000" dirty="0" smtClean="0"/>
              <a:t>EEST-Entrepreneurial </a:t>
            </a:r>
            <a:r>
              <a:rPr lang="en-US" sz="2000" dirty="0"/>
              <a:t>education In Finnish UAS: Policy and </a:t>
            </a:r>
            <a:r>
              <a:rPr lang="en-US" sz="2000" dirty="0" smtClean="0"/>
              <a:t>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Day 2. </a:t>
            </a:r>
            <a:r>
              <a:rPr lang="en-US" sz="2000" dirty="0"/>
              <a:t>17.00h </a:t>
            </a:r>
            <a:r>
              <a:rPr lang="en-US" sz="2000" dirty="0" smtClean="0"/>
              <a:t>EEST-Entrepreneurial </a:t>
            </a:r>
            <a:r>
              <a:rPr lang="en-US" sz="2000" dirty="0"/>
              <a:t>education in Estonian HEIs: Policy and </a:t>
            </a:r>
            <a:r>
              <a:rPr lang="en-US" sz="2000" dirty="0" smtClean="0"/>
              <a:t>practices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Day 3. </a:t>
            </a:r>
            <a:r>
              <a:rPr lang="en-US" sz="2000" dirty="0"/>
              <a:t>17.00h </a:t>
            </a:r>
            <a:r>
              <a:rPr lang="en-US" sz="2000" dirty="0" smtClean="0"/>
              <a:t>EEST-Entrepreneurial </a:t>
            </a:r>
            <a:r>
              <a:rPr lang="en-US" sz="2000" dirty="0"/>
              <a:t>education In Greece HEIs: Policy and </a:t>
            </a:r>
            <a:r>
              <a:rPr lang="en-US" sz="2000" dirty="0" smtClean="0"/>
              <a:t>practices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     At </a:t>
            </a:r>
            <a:r>
              <a:rPr lang="en-US" sz="2000" dirty="0">
                <a:solidFill>
                  <a:srgbClr val="FF0000"/>
                </a:solidFill>
              </a:rPr>
              <a:t>the end of the webinar, the </a:t>
            </a:r>
            <a:r>
              <a:rPr lang="en-US" sz="2000" b="1" dirty="0" smtClean="0">
                <a:solidFill>
                  <a:srgbClr val="FF0000"/>
                </a:solidFill>
              </a:rPr>
              <a:t>Questionnaire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will be carried out.</a:t>
            </a:r>
          </a:p>
        </p:txBody>
      </p:sp>
    </p:spTree>
    <p:extLst>
      <p:ext uri="{BB962C8B-B14F-4D97-AF65-F5344CB8AC3E}">
        <p14:creationId xmlns:p14="http://schemas.microsoft.com/office/powerpoint/2010/main" val="110905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διακριτικό_HE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68" y="6057376"/>
            <a:ext cx="8960828" cy="756000"/>
          </a:xfrm>
          <a:prstGeom prst="rect">
            <a:avLst/>
          </a:prstGeom>
        </p:spPr>
      </p:pic>
      <p:sp>
        <p:nvSpPr>
          <p:cNvPr id="4" name="Marcador de contenido 6"/>
          <p:cNvSpPr txBox="1">
            <a:spLocks/>
          </p:cNvSpPr>
          <p:nvPr/>
        </p:nvSpPr>
        <p:spPr>
          <a:xfrm>
            <a:off x="395536" y="1268760"/>
            <a:ext cx="8229600" cy="46805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800" dirty="0" smtClean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29202" y="507965"/>
            <a:ext cx="7640623" cy="76079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Guest </a:t>
            </a:r>
            <a:r>
              <a:rPr lang="en-US" b="1" dirty="0" smtClean="0">
                <a:solidFill>
                  <a:schemeClr val="accent2"/>
                </a:solidFill>
              </a:rPr>
              <a:t>Speaker-Day 1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3548764" y="1628438"/>
            <a:ext cx="5076372" cy="4428938"/>
          </a:xfrm>
        </p:spPr>
        <p:txBody>
          <a:bodyPr>
            <a:noAutofit/>
          </a:bodyPr>
          <a:lstStyle/>
          <a:p>
            <a:pPr algn="just"/>
            <a:r>
              <a:rPr lang="en-US" sz="1600" dirty="0" smtClean="0"/>
              <a:t>Professor Anthony Okuogume: PhD </a:t>
            </a:r>
            <a:r>
              <a:rPr lang="en-US" sz="1600" dirty="0"/>
              <a:t>and Masters in International Management, Postgraduate Certificate in International Business Strategy from the London </a:t>
            </a:r>
            <a:r>
              <a:rPr lang="en-US" sz="1600" dirty="0" smtClean="0"/>
              <a:t>school.</a:t>
            </a:r>
            <a:endParaRPr lang="en-US" sz="1600" dirty="0"/>
          </a:p>
          <a:p>
            <a:pPr marL="0" indent="0" algn="just">
              <a:buNone/>
            </a:pPr>
            <a:r>
              <a:rPr lang="en-US" sz="1600" dirty="0" smtClean="0"/>
              <a:t>Prof</a:t>
            </a:r>
            <a:r>
              <a:rPr lang="en-US" sz="1600" dirty="0"/>
              <a:t>. Okuogume </a:t>
            </a:r>
            <a:r>
              <a:rPr lang="en-US" sz="1600" dirty="0" smtClean="0"/>
              <a:t>has </a:t>
            </a:r>
            <a:r>
              <a:rPr lang="en-US" sz="1600" dirty="0"/>
              <a:t>over 25 years of academic and consulting experience. </a:t>
            </a:r>
            <a:r>
              <a:rPr lang="en-US" sz="1600" dirty="0" smtClean="0"/>
              <a:t>He currently works </a:t>
            </a:r>
            <a:r>
              <a:rPr lang="en-US" sz="1600" dirty="0"/>
              <a:t>as a Senior lecturer at the unit for digital solutions, </a:t>
            </a:r>
            <a:r>
              <a:rPr lang="en-US" sz="1600" dirty="0" err="1" smtClean="0"/>
              <a:t>LaplandUAS</a:t>
            </a:r>
            <a:r>
              <a:rPr lang="en-US" sz="1600" dirty="0"/>
              <a:t>. Before that, </a:t>
            </a:r>
            <a:r>
              <a:rPr lang="en-US" sz="1600" dirty="0" smtClean="0"/>
              <a:t>has </a:t>
            </a:r>
            <a:r>
              <a:rPr lang="en-US" sz="1600" dirty="0"/>
              <a:t>worked as a Principal Lecturer, Project Manager for </a:t>
            </a:r>
            <a:r>
              <a:rPr lang="en-US" sz="1600" dirty="0" err="1"/>
              <a:t>CreaTolLab</a:t>
            </a:r>
            <a:r>
              <a:rPr lang="en-US" sz="1600" dirty="0"/>
              <a:t>, </a:t>
            </a:r>
            <a:r>
              <a:rPr lang="en-US" sz="1600" dirty="0" err="1"/>
              <a:t>dept</a:t>
            </a:r>
            <a:r>
              <a:rPr lang="en-US" sz="1600" dirty="0"/>
              <a:t> of information processing Sciences, University of Oulu, Senior Researcher and Head of Degree </a:t>
            </a:r>
            <a:r>
              <a:rPr lang="en-US" sz="1600" dirty="0" err="1"/>
              <a:t>Programmeat</a:t>
            </a:r>
            <a:r>
              <a:rPr lang="en-US" sz="1600" dirty="0"/>
              <a:t> </a:t>
            </a:r>
            <a:r>
              <a:rPr lang="en-US" sz="1600" dirty="0" err="1"/>
              <a:t>KajaaniUAS</a:t>
            </a:r>
            <a:r>
              <a:rPr lang="en-US" sz="1600" dirty="0"/>
              <a:t>, Senior Business Analyst at </a:t>
            </a:r>
            <a:r>
              <a:rPr lang="en-US" sz="1600" dirty="0" err="1"/>
              <a:t>KainuetuLtd</a:t>
            </a:r>
            <a:r>
              <a:rPr lang="en-US" sz="1600" dirty="0"/>
              <a:t>. </a:t>
            </a:r>
            <a:r>
              <a:rPr lang="en-US" sz="1600" dirty="0" smtClean="0"/>
              <a:t>Also, </a:t>
            </a:r>
            <a:r>
              <a:rPr lang="en-US" sz="1600" dirty="0"/>
              <a:t>held expert positions in several European ICT, SMEs and startups development projects and have worked as international startup consultant for </a:t>
            </a:r>
            <a:r>
              <a:rPr lang="en-US" sz="1600" dirty="0" err="1"/>
              <a:t>FastercapitalInc</a:t>
            </a:r>
            <a:r>
              <a:rPr lang="en-US" sz="1600" dirty="0"/>
              <a:t>.  In addition, </a:t>
            </a:r>
            <a:r>
              <a:rPr lang="en-US" sz="1600" dirty="0" smtClean="0"/>
              <a:t>Prof. </a:t>
            </a:r>
            <a:r>
              <a:rPr lang="en-US" sz="1600" dirty="0"/>
              <a:t>Okuogume </a:t>
            </a:r>
            <a:r>
              <a:rPr lang="en-US" sz="1600" dirty="0" smtClean="0"/>
              <a:t>is an innovation </a:t>
            </a:r>
            <a:r>
              <a:rPr lang="en-US" sz="1600" dirty="0"/>
              <a:t>coach and </a:t>
            </a:r>
            <a:r>
              <a:rPr lang="en-US" sz="1600" dirty="0" smtClean="0"/>
              <a:t>has </a:t>
            </a:r>
            <a:r>
              <a:rPr lang="en-US" sz="1600" dirty="0"/>
              <a:t>co-founded many companies. Teaching areas; Digital business Management, Customer experience Management, Digital economy, Business model innovation and Entrepreneurship.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02" y="1870081"/>
            <a:ext cx="2404943" cy="2993178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29202" y="4863259"/>
            <a:ext cx="25326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Anthony Okuogume</a:t>
            </a:r>
          </a:p>
          <a:p>
            <a:pPr algn="ctr"/>
            <a:r>
              <a:rPr lang="en-US" sz="1400" dirty="0" smtClean="0"/>
              <a:t>Senior lecturer</a:t>
            </a:r>
            <a:endParaRPr lang="en-US" sz="1400" dirty="0"/>
          </a:p>
          <a:p>
            <a:pPr algn="ctr"/>
            <a:r>
              <a:rPr lang="en-US" sz="1400" dirty="0"/>
              <a:t>Digital solutions | Lapland UAS</a:t>
            </a:r>
          </a:p>
        </p:txBody>
      </p:sp>
    </p:spTree>
    <p:extLst>
      <p:ext uri="{BB962C8B-B14F-4D97-AF65-F5344CB8AC3E}">
        <p14:creationId xmlns:p14="http://schemas.microsoft.com/office/powerpoint/2010/main" val="182427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διακριτικό_HE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68" y="6057376"/>
            <a:ext cx="8960828" cy="756000"/>
          </a:xfrm>
          <a:prstGeom prst="rect">
            <a:avLst/>
          </a:prstGeom>
        </p:spPr>
      </p:pic>
      <p:sp>
        <p:nvSpPr>
          <p:cNvPr id="4" name="Marcador de contenido 6"/>
          <p:cNvSpPr txBox="1">
            <a:spLocks/>
          </p:cNvSpPr>
          <p:nvPr/>
        </p:nvSpPr>
        <p:spPr>
          <a:xfrm>
            <a:off x="395536" y="1268760"/>
            <a:ext cx="8229600" cy="46805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800" dirty="0" smtClean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29202" y="507965"/>
            <a:ext cx="7640623" cy="76079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Guest </a:t>
            </a:r>
            <a:r>
              <a:rPr lang="en-US" b="1" dirty="0" smtClean="0">
                <a:solidFill>
                  <a:schemeClr val="accent2"/>
                </a:solidFill>
              </a:rPr>
              <a:t>Speaker-Day 2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3848793" y="2235806"/>
            <a:ext cx="4588625" cy="2561262"/>
          </a:xfrm>
        </p:spPr>
        <p:txBody>
          <a:bodyPr>
            <a:noAutofit/>
          </a:bodyPr>
          <a:lstStyle/>
          <a:p>
            <a:pPr algn="just"/>
            <a:r>
              <a:rPr lang="en-US" sz="1600" dirty="0"/>
              <a:t>PhD Power Engineering and </a:t>
            </a:r>
            <a:r>
              <a:rPr lang="en-US" sz="1600" dirty="0" err="1"/>
              <a:t>Geotechnology</a:t>
            </a:r>
            <a:r>
              <a:rPr lang="en-US" sz="1600" dirty="0"/>
              <a:t> Tallinn University of Technology. Senior Project Manager, Head of Division - Division of Mining and Mineral Technology - Department of Geology at Tallinn University of Technology (</a:t>
            </a:r>
            <a:r>
              <a:rPr lang="en-US" sz="1600" dirty="0" err="1"/>
              <a:t>TalTech</a:t>
            </a:r>
            <a:r>
              <a:rPr lang="en-US" sz="1600" dirty="0"/>
              <a:t>), Estonia. As a Senior Project Manager at </a:t>
            </a:r>
            <a:r>
              <a:rPr lang="en-US" sz="1600" dirty="0" err="1"/>
              <a:t>TalTech</a:t>
            </a:r>
            <a:r>
              <a:rPr lang="en-US" sz="1600" dirty="0"/>
              <a:t> for Horizon 2020, Horizon Europa and EIT Raw Materials, </a:t>
            </a:r>
            <a:r>
              <a:rPr lang="en-US" sz="1600" dirty="0" smtClean="0"/>
              <a:t>Dr. </a:t>
            </a:r>
            <a:r>
              <a:rPr lang="en-US" sz="1600" dirty="0" err="1" smtClean="0"/>
              <a:t>Karu</a:t>
            </a:r>
            <a:r>
              <a:rPr lang="en-US" sz="1600" dirty="0" smtClean="0"/>
              <a:t> and his </a:t>
            </a:r>
            <a:r>
              <a:rPr lang="en-US" sz="1600" dirty="0"/>
              <a:t>team are open to solve the challenges in the raw materials sector. </a:t>
            </a:r>
            <a:r>
              <a:rPr lang="en-US" sz="1600" dirty="0" err="1"/>
              <a:t>TalTech</a:t>
            </a:r>
            <a:r>
              <a:rPr lang="en-US" sz="1600" dirty="0"/>
              <a:t> is a core member in EIT Raw Materials where </a:t>
            </a:r>
            <a:r>
              <a:rPr lang="en-US" sz="1600" dirty="0" smtClean="0"/>
              <a:t>are </a:t>
            </a:r>
            <a:r>
              <a:rPr lang="en-US" sz="1600" dirty="0"/>
              <a:t>partnering in total 38 projects (since 2016</a:t>
            </a:r>
            <a:r>
              <a:rPr lang="en-US" sz="1600" dirty="0" smtClean="0"/>
              <a:t>). </a:t>
            </a:r>
            <a:r>
              <a:rPr lang="en-US" sz="1600" dirty="0"/>
              <a:t>Also, </a:t>
            </a:r>
            <a:r>
              <a:rPr lang="en-US" sz="1600" dirty="0" err="1"/>
              <a:t>TalTech</a:t>
            </a:r>
            <a:r>
              <a:rPr lang="en-US" sz="1600" dirty="0"/>
              <a:t> is a core member of EIT Digital.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705849" y="4797068"/>
            <a:ext cx="2532602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/>
              <a:t>Veiko</a:t>
            </a:r>
            <a:r>
              <a:rPr lang="en-US" sz="1400" b="1" dirty="0"/>
              <a:t> </a:t>
            </a:r>
            <a:r>
              <a:rPr lang="en-US" sz="1400" b="1" dirty="0" err="1"/>
              <a:t>Karu</a:t>
            </a:r>
            <a:r>
              <a:rPr lang="en-US" sz="1400" b="1" dirty="0"/>
              <a:t> </a:t>
            </a:r>
            <a:endParaRPr lang="en-US" sz="1400" b="1" dirty="0" smtClean="0"/>
          </a:p>
          <a:p>
            <a:pPr algn="ctr"/>
            <a:r>
              <a:rPr lang="en-US" sz="1400" dirty="0"/>
              <a:t>Senior Project </a:t>
            </a:r>
            <a:r>
              <a:rPr lang="en-US" sz="1400" dirty="0" smtClean="0"/>
              <a:t>Manager</a:t>
            </a:r>
          </a:p>
          <a:p>
            <a:pPr algn="ctr"/>
            <a:r>
              <a:rPr lang="en-US" sz="1400" dirty="0"/>
              <a:t>Division of Mining and </a:t>
            </a:r>
            <a:r>
              <a:rPr lang="en-US" sz="1400" dirty="0" smtClean="0"/>
              <a:t>Mineral</a:t>
            </a:r>
          </a:p>
          <a:p>
            <a:pPr algn="ctr"/>
            <a:r>
              <a:rPr lang="en-US" sz="1400" dirty="0" smtClean="0"/>
              <a:t> </a:t>
            </a:r>
            <a:r>
              <a:rPr lang="en-US" sz="1400" dirty="0"/>
              <a:t>Technology | </a:t>
            </a:r>
            <a:r>
              <a:rPr lang="en-US" sz="1400" dirty="0" err="1"/>
              <a:t>TalTech</a:t>
            </a:r>
            <a:endParaRPr lang="en-US" sz="1400" dirty="0"/>
          </a:p>
        </p:txBody>
      </p:sp>
      <p:pic>
        <p:nvPicPr>
          <p:cNvPr id="1026" name="Picture 2" descr="Veiko Ka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19" y="2375381"/>
            <a:ext cx="2253063" cy="225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03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διακριτικό_HE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68" y="6057376"/>
            <a:ext cx="8960828" cy="756000"/>
          </a:xfrm>
          <a:prstGeom prst="rect">
            <a:avLst/>
          </a:prstGeom>
        </p:spPr>
      </p:pic>
      <p:sp>
        <p:nvSpPr>
          <p:cNvPr id="4" name="Marcador de contenido 6"/>
          <p:cNvSpPr txBox="1">
            <a:spLocks/>
          </p:cNvSpPr>
          <p:nvPr/>
        </p:nvSpPr>
        <p:spPr>
          <a:xfrm>
            <a:off x="395536" y="1268760"/>
            <a:ext cx="8229600" cy="46805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800" dirty="0" smtClean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29202" y="507965"/>
            <a:ext cx="7640623" cy="76079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Guest </a:t>
            </a:r>
            <a:r>
              <a:rPr lang="en-US" b="1" dirty="0" smtClean="0">
                <a:solidFill>
                  <a:schemeClr val="accent2"/>
                </a:solidFill>
              </a:rPr>
              <a:t>Speaker-Day 3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3769784" y="2111114"/>
            <a:ext cx="4709198" cy="3441787"/>
          </a:xfrm>
        </p:spPr>
        <p:txBody>
          <a:bodyPr>
            <a:noAutofit/>
          </a:bodyPr>
          <a:lstStyle/>
          <a:p>
            <a:pPr algn="just"/>
            <a:r>
              <a:rPr lang="en-US" sz="1600" dirty="0"/>
              <a:t>Dr. </a:t>
            </a:r>
            <a:r>
              <a:rPr lang="en-US" sz="1600" dirty="0" err="1"/>
              <a:t>Zoi</a:t>
            </a:r>
            <a:r>
              <a:rPr lang="en-US" sz="1600" dirty="0"/>
              <a:t> S. </a:t>
            </a:r>
            <a:r>
              <a:rPr lang="en-US" sz="1600" dirty="0" err="1"/>
              <a:t>Metaxa</a:t>
            </a:r>
            <a:r>
              <a:rPr lang="en-US" sz="1600" dirty="0"/>
              <a:t> is an Assistant Professor at the Department of Chemistry of the International Hellenic University (IHU), Greece. She received her BS, MS and PhD in civil engineering from Democritus University of Thrace (</a:t>
            </a:r>
            <a:r>
              <a:rPr lang="en-US" sz="1600" dirty="0" err="1"/>
              <a:t>DUTh</a:t>
            </a:r>
            <a:r>
              <a:rPr lang="en-US" sz="1600" dirty="0"/>
              <a:t>), in 2005, 2007 and 2012, respectively. She has been a visiting pre-doctoral fellow at the Center for Advanced Cement-Based Materials (ACBM) at Northwestern University, directed by Professor S.P. Shah. Her expertise lies on the development of high performance advanced self-sensing cementitious nanocomposites. She is interested on investigating the correlation between the nanostructure and the mechanical performance of different composites and nanocomposites.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65042" y="4746454"/>
            <a:ext cx="32585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/>
              <a:t>Zoi</a:t>
            </a:r>
            <a:r>
              <a:rPr lang="en-US" sz="1400" b="1" dirty="0"/>
              <a:t> </a:t>
            </a:r>
            <a:r>
              <a:rPr lang="en-US" sz="1400" b="1" dirty="0" err="1" smtClean="0"/>
              <a:t>Metaxa</a:t>
            </a:r>
            <a:endParaRPr lang="en-US" sz="1400" dirty="0"/>
          </a:p>
          <a:p>
            <a:pPr algn="ctr"/>
            <a:r>
              <a:rPr lang="en-US" sz="1400" dirty="0"/>
              <a:t>Assistant </a:t>
            </a:r>
            <a:r>
              <a:rPr lang="en-US" sz="1400" dirty="0" smtClean="0"/>
              <a:t>Professor</a:t>
            </a:r>
          </a:p>
          <a:p>
            <a:pPr algn="ctr"/>
            <a:r>
              <a:rPr lang="en-US" sz="1400" dirty="0"/>
              <a:t> Department of </a:t>
            </a:r>
            <a:r>
              <a:rPr lang="en-US" sz="1400" dirty="0" smtClean="0"/>
              <a:t>Chemistry |</a:t>
            </a:r>
            <a:r>
              <a:rPr lang="en-US" sz="1400" dirty="0"/>
              <a:t> </a:t>
            </a:r>
            <a:r>
              <a:rPr lang="en-US" sz="1400" dirty="0" smtClean="0"/>
              <a:t>International </a:t>
            </a:r>
            <a:r>
              <a:rPr lang="en-US" sz="1400" dirty="0"/>
              <a:t>Hellenic </a:t>
            </a:r>
            <a:r>
              <a:rPr lang="en-US" sz="1400" dirty="0" smtClean="0"/>
              <a:t>University</a:t>
            </a:r>
            <a:endParaRPr lang="en-US" sz="1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868" y="2627783"/>
            <a:ext cx="1986569" cy="198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5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διακριτικό_HE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68" y="6057376"/>
            <a:ext cx="8960828" cy="756000"/>
          </a:xfrm>
          <a:prstGeom prst="rect">
            <a:avLst/>
          </a:prstGeom>
        </p:spPr>
      </p:pic>
      <p:sp>
        <p:nvSpPr>
          <p:cNvPr id="4" name="Marcador de contenido 6"/>
          <p:cNvSpPr txBox="1">
            <a:spLocks/>
          </p:cNvSpPr>
          <p:nvPr/>
        </p:nvSpPr>
        <p:spPr>
          <a:xfrm>
            <a:off x="395536" y="1268760"/>
            <a:ext cx="8229600" cy="46805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800" dirty="0" smtClean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29202" y="507965"/>
            <a:ext cx="7640623" cy="76079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Join us!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02" y="1478447"/>
            <a:ext cx="8142316" cy="426114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9538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0A31E33DCE9F4486E68F18FAA568D0" ma:contentTypeVersion="16" ma:contentTypeDescription="Create a new document." ma:contentTypeScope="" ma:versionID="b6e02ca0f15f691aec8a7f4bb8528a15">
  <xsd:schema xmlns:xsd="http://www.w3.org/2001/XMLSchema" xmlns:xs="http://www.w3.org/2001/XMLSchema" xmlns:p="http://schemas.microsoft.com/office/2006/metadata/properties" xmlns:ns2="cecef391-d513-42c4-b13c-35e239ac10da" xmlns:ns3="96ba2b7d-3061-4a7b-b040-5b2fc92a3df4" targetNamespace="http://schemas.microsoft.com/office/2006/metadata/properties" ma:root="true" ma:fieldsID="59516b33fb6b32fa5c2332cc92d5a207" ns2:_="" ns3:_="">
    <xsd:import namespace="cecef391-d513-42c4-b13c-35e239ac10da"/>
    <xsd:import namespace="96ba2b7d-3061-4a7b-b040-5b2fc92a3d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cef391-d513-42c4-b13c-35e239ac10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fd49586-4e9d-4401-97cc-84a6e35ca0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Comments" ma:index="23" nillable="true" ma:displayName="Comments" ma:description="Including the report from GeoZS" ma:format="Dropdown" ma:internalName="Comment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ba2b7d-3061-4a7b-b040-5b2fc92a3df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fa13c8e-7df3-43ae-82de-8ec9bfe85fe0}" ma:internalName="TaxCatchAll" ma:showField="CatchAllData" ma:web="96ba2b7d-3061-4a7b-b040-5b2fc92a3df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ecef391-d513-42c4-b13c-35e239ac10da">
      <Terms xmlns="http://schemas.microsoft.com/office/infopath/2007/PartnerControls"/>
    </lcf76f155ced4ddcb4097134ff3c332f>
    <Comments xmlns="cecef391-d513-42c4-b13c-35e239ac10da" xsi:nil="true"/>
    <TaxCatchAll xmlns="96ba2b7d-3061-4a7b-b040-5b2fc92a3df4" xsi:nil="true"/>
  </documentManagement>
</p:properties>
</file>

<file path=customXml/itemProps1.xml><?xml version="1.0" encoding="utf-8"?>
<ds:datastoreItem xmlns:ds="http://schemas.openxmlformats.org/officeDocument/2006/customXml" ds:itemID="{203F0C72-5132-41DE-896D-DAD387DC5A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2B5842-5266-4373-9775-32E089BA8727}"/>
</file>

<file path=customXml/itemProps3.xml><?xml version="1.0" encoding="utf-8"?>
<ds:datastoreItem xmlns:ds="http://schemas.openxmlformats.org/officeDocument/2006/customXml" ds:itemID="{29549D3E-DF69-48CC-866E-6B2A1714612A}">
  <ds:schemaRefs>
    <ds:schemaRef ds:uri="e3475015-8087-4164-8b9c-0734c96b65da"/>
    <ds:schemaRef ds:uri="http://schemas.microsoft.com/office/2006/metadata/properties"/>
    <ds:schemaRef ds:uri="http://purl.org/dc/terms/"/>
    <ds:schemaRef ds:uri="http://www.w3.org/XML/1998/namespace"/>
    <ds:schemaRef ds:uri="96122d77-eda7-4779-abb5-b0651f528355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3708</TotalTime>
  <Words>560</Words>
  <Application>Microsoft Office PowerPoint</Application>
  <PresentationFormat>Presentación en pantalla (4:3)</PresentationFormat>
  <Paragraphs>39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Welcome!</vt:lpstr>
      <vt:lpstr>Evaluation and Certificate</vt:lpstr>
      <vt:lpstr>Agenda</vt:lpstr>
      <vt:lpstr>Guest Speaker-Day 1</vt:lpstr>
      <vt:lpstr>Guest Speaker-Day 2</vt:lpstr>
      <vt:lpstr>Guest Speaker-Day 3</vt:lpstr>
      <vt:lpstr>Join us!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LINA CONSTANZA VILLA VARGAS</dc:creator>
  <cp:lastModifiedBy>LINA CONSTANZA VILLA VARGAS</cp:lastModifiedBy>
  <cp:revision>57</cp:revision>
  <dcterms:created xsi:type="dcterms:W3CDTF">2023-03-14T08:25:26Z</dcterms:created>
  <dcterms:modified xsi:type="dcterms:W3CDTF">2023-04-14T12:17:35Z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0x0101003D0A31E33DCE9F4486E68F18FAA568D0</vt:lpwstr>
  </property>
</Properties>
</file>