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core0.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metadata/core-properties" Target="docProps/core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9"/>
  </p:notesMasterIdLst>
  <p:sldIdLst>
    <p:sldId id="256" r:id="rId5"/>
    <p:sldId id="258" r:id="rId6"/>
    <p:sldId id="259" r:id="rId7"/>
    <p:sldId id="260" r:id="rId8"/>
    <p:sldId id="261" r:id="rId9"/>
    <p:sldId id="262" r:id="rId10"/>
    <p:sldId id="266" r:id="rId11"/>
    <p:sldId id="263" r:id="rId12"/>
    <p:sldId id="264" r:id="rId13"/>
    <p:sldId id="265" r:id="rId14"/>
    <p:sldId id="273" r:id="rId15"/>
    <p:sldId id="267" r:id="rId16"/>
    <p:sldId id="269" r:id="rId17"/>
    <p:sldId id="272" r:id="rId18"/>
  </p:sldIdLst>
  <p:sldSz cx="10080625" cy="5670550"/>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tiérrez, Macarena" initials="GM" lastIdx="1" clrIdx="0">
    <p:extLst>
      <p:ext uri="{19B8F6BF-5375-455C-9EA6-DF929625EA0E}">
        <p15:presenceInfo xmlns:p15="http://schemas.microsoft.com/office/powerpoint/2012/main" userId="S::mgutierr@fmi.com::9fc46668-9418-46ca-84c5-bad0fb9348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A27"/>
    <a:srgbClr val="66FF33"/>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114"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intana, José Miguel" userId="S::jquintan@fmi.com::f7b7a7b8-4e86-4970-b0d5-bbe4accd838e" providerId="AD" clId="Web-{1ACFCD3D-9E43-F24F-1550-AA76B41ED3F4}"/>
    <pc:docChg chg="modSld">
      <pc:chgData name="Quintana, José Miguel" userId="S::jquintan@fmi.com::f7b7a7b8-4e86-4970-b0d5-bbe4accd838e" providerId="AD" clId="Web-{1ACFCD3D-9E43-F24F-1550-AA76B41ED3F4}" dt="2022-07-04T12:07:51.349" v="5" actId="20577"/>
      <pc:docMkLst>
        <pc:docMk/>
      </pc:docMkLst>
      <pc:sldChg chg="modSp">
        <pc:chgData name="Quintana, José Miguel" userId="S::jquintan@fmi.com::f7b7a7b8-4e86-4970-b0d5-bbe4accd838e" providerId="AD" clId="Web-{1ACFCD3D-9E43-F24F-1550-AA76B41ED3F4}" dt="2022-07-04T12:07:51.349" v="5" actId="20577"/>
        <pc:sldMkLst>
          <pc:docMk/>
          <pc:sldMk cId="0" sldId="265"/>
        </pc:sldMkLst>
        <pc:spChg chg="mod">
          <ac:chgData name="Quintana, José Miguel" userId="S::jquintan@fmi.com::f7b7a7b8-4e86-4970-b0d5-bbe4accd838e" providerId="AD" clId="Web-{1ACFCD3D-9E43-F24F-1550-AA76B41ED3F4}" dt="2022-07-04T12:07:51.349" v="5" actId="20577"/>
          <ac:spMkLst>
            <pc:docMk/>
            <pc:sldMk cId="0" sldId="265"/>
            <ac:spMk id="99" creationId="{00000000-0000-0000-0000-000000000000}"/>
          </ac:spMkLst>
        </pc:spChg>
      </pc:sldChg>
    </pc:docChg>
  </pc:docChgLst>
  <pc:docChgLst>
    <pc:chgData name="Quintana, José Miguel" userId="S::jquintan@fmi.com::f7b7a7b8-4e86-4970-b0d5-bbe4accd838e" providerId="AD" clId="Web-{D0BB303B-CD0B-46DB-AAD8-D10D35B84777}"/>
    <pc:docChg chg="mod">
      <pc:chgData name="Quintana, José Miguel" userId="S::jquintan@fmi.com::f7b7a7b8-4e86-4970-b0d5-bbe4accd838e" providerId="AD" clId="Web-{D0BB303B-CD0B-46DB-AAD8-D10D35B84777}" dt="2022-11-18T08:03:24.941" v="0" actId="33475"/>
      <pc:docMkLst>
        <pc:docMk/>
      </pc:docMkLst>
    </pc:docChg>
  </pc:docChgLst>
  <pc:docChgLst>
    <pc:chgData name="Ferrer Llopis, Eva María" userId="S::eferrerl@fmi.com::4dec572c-00b5-4d48-a7b7-be17ce3d325d" providerId="AD" clId="Web-{82392B4E-2F9C-7326-A9E7-BD89D8FBFB49}"/>
    <pc:docChg chg="modSld">
      <pc:chgData name="Ferrer Llopis, Eva María" userId="S::eferrerl@fmi.com::4dec572c-00b5-4d48-a7b7-be17ce3d325d" providerId="AD" clId="Web-{82392B4E-2F9C-7326-A9E7-BD89D8FBFB49}" dt="2022-07-04T12:29:23.084" v="0"/>
      <pc:docMkLst>
        <pc:docMk/>
      </pc:docMkLst>
      <pc:sldChg chg="addSp">
        <pc:chgData name="Ferrer Llopis, Eva María" userId="S::eferrerl@fmi.com::4dec572c-00b5-4d48-a7b7-be17ce3d325d" providerId="AD" clId="Web-{82392B4E-2F9C-7326-A9E7-BD89D8FBFB49}" dt="2022-07-04T12:29:23.084" v="0"/>
        <pc:sldMkLst>
          <pc:docMk/>
          <pc:sldMk cId="0" sldId="256"/>
        </pc:sldMkLst>
        <pc:spChg chg="add">
          <ac:chgData name="Ferrer Llopis, Eva María" userId="S::eferrerl@fmi.com::4dec572c-00b5-4d48-a7b7-be17ce3d325d" providerId="AD" clId="Web-{82392B4E-2F9C-7326-A9E7-BD89D8FBFB49}" dt="2022-07-04T12:29:23.084" v="0"/>
          <ac:spMkLst>
            <pc:docMk/>
            <pc:sldMk cId="0" sldId="256"/>
            <ac:spMk id="2" creationId="{5A97B436-AEA7-B709-D5DF-502EA218ED9D}"/>
          </ac:spMkLst>
        </pc:spChg>
      </pc:sldChg>
    </pc:docChg>
  </pc:docChgLst>
  <pc:docChgLst>
    <pc:chgData name="Gaona Perez, Ismael" userId="e1f33aef-f842-4507-a1b0-b733b9b3ca91" providerId="ADAL" clId="{CA70A98D-38FA-4C90-9BE1-AEB6E4B6C991}"/>
    <pc:docChg chg="sldOrd">
      <pc:chgData name="Gaona Perez, Ismael" userId="e1f33aef-f842-4507-a1b0-b733b9b3ca91" providerId="ADAL" clId="{CA70A98D-38FA-4C90-9BE1-AEB6E4B6C991}" dt="2022-05-10T10:18:56.393" v="0" actId="20578"/>
      <pc:docMkLst>
        <pc:docMk/>
      </pc:docMkLst>
      <pc:sldChg chg="ord">
        <pc:chgData name="Gaona Perez, Ismael" userId="e1f33aef-f842-4507-a1b0-b733b9b3ca91" providerId="ADAL" clId="{CA70A98D-38FA-4C90-9BE1-AEB6E4B6C991}" dt="2022-05-10T10:18:56.393" v="0" actId="20578"/>
        <pc:sldMkLst>
          <pc:docMk/>
          <pc:sldMk cId="0" sldId="260"/>
        </pc:sldMkLst>
      </pc:sldChg>
    </pc:docChg>
  </pc:docChgLst>
  <pc:docChgLst>
    <pc:chgData name="Quintana, José Miguel" userId="f7b7a7b8-4e86-4970-b0d5-bbe4accd838e" providerId="ADAL" clId="{31056B9B-208A-4349-AB06-A1366A06A276}"/>
    <pc:docChg chg="modSld">
      <pc:chgData name="Quintana, José Miguel" userId="f7b7a7b8-4e86-4970-b0d5-bbe4accd838e" providerId="ADAL" clId="{31056B9B-208A-4349-AB06-A1366A06A276}" dt="2022-11-18T08:39:06.295" v="2" actId="20577"/>
      <pc:docMkLst>
        <pc:docMk/>
      </pc:docMkLst>
      <pc:sldChg chg="mod modShow">
        <pc:chgData name="Quintana, José Miguel" userId="f7b7a7b8-4e86-4970-b0d5-bbe4accd838e" providerId="ADAL" clId="{31056B9B-208A-4349-AB06-A1366A06A276}" dt="2022-11-18T08:07:28.305" v="0" actId="729"/>
        <pc:sldMkLst>
          <pc:docMk/>
          <pc:sldMk cId="0" sldId="261"/>
        </pc:sldMkLst>
      </pc:sldChg>
      <pc:sldChg chg="modSp mod">
        <pc:chgData name="Quintana, José Miguel" userId="f7b7a7b8-4e86-4970-b0d5-bbe4accd838e" providerId="ADAL" clId="{31056B9B-208A-4349-AB06-A1366A06A276}" dt="2022-11-18T08:39:06.295" v="2" actId="20577"/>
        <pc:sldMkLst>
          <pc:docMk/>
          <pc:sldMk cId="0" sldId="265"/>
        </pc:sldMkLst>
        <pc:spChg chg="mod">
          <ac:chgData name="Quintana, José Miguel" userId="f7b7a7b8-4e86-4970-b0d5-bbe4accd838e" providerId="ADAL" clId="{31056B9B-208A-4349-AB06-A1366A06A276}" dt="2022-11-18T08:39:06.295" v="2" actId="20577"/>
          <ac:spMkLst>
            <pc:docMk/>
            <pc:sldMk cId="0" sldId="265"/>
            <ac:spMk id="101"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21T08:23:16.335"/>
    </inkml:context>
    <inkml:brush xml:id="br0">
      <inkml:brushProperty name="width" value="0.08571" units="cm"/>
      <inkml:brushProperty name="height" value="0.08571" units="cm"/>
      <inkml:brushProperty name="color" value="#E71224"/>
    </inkml:brush>
  </inkml:definitions>
  <inkml:trace contextRef="#ctx0" brushRef="#br0">19 18 8262,'-2'-10'0,"-4"4"-425,4 4-617,-6 2 356,8 0 391,8 0 295,2 0 0,7 8 0,1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222B418-0585-4933-B213-BC8D206DC7A3}" type="datetimeFigureOut">
              <a:rPr lang="es-ES" smtClean="0"/>
              <a:t>18/11/2022</a:t>
            </a:fld>
            <a:endParaRPr lang="es-ES"/>
          </a:p>
        </p:txBody>
      </p:sp>
      <p:sp>
        <p:nvSpPr>
          <p:cNvPr id="4" name="Marcador de imagen de diapositiva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2D47D590-3924-4C69-B65E-A9B50CB034C7}" type="slidenum">
              <a:rPr lang="es-ES" smtClean="0"/>
              <a:t>‹Nº›</a:t>
            </a:fld>
            <a:endParaRPr lang="es-ES"/>
          </a:p>
        </p:txBody>
      </p:sp>
    </p:spTree>
    <p:extLst>
      <p:ext uri="{BB962C8B-B14F-4D97-AF65-F5344CB8AC3E}">
        <p14:creationId xmlns:p14="http://schemas.microsoft.com/office/powerpoint/2010/main" val="1050423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27" name="PlaceHolder 2"/>
          <p:cNvSpPr>
            <a:spLocks noGrp="1"/>
          </p:cNvSpPr>
          <p:nvPr>
            <p:ph type="body"/>
          </p:nvPr>
        </p:nvSpPr>
        <p:spPr>
          <a:xfrm>
            <a:off x="504000" y="1326600"/>
            <a:ext cx="9071640" cy="1568160"/>
          </a:xfrm>
          <a:prstGeom prst="rect">
            <a:avLst/>
          </a:prstGeom>
        </p:spPr>
        <p:txBody>
          <a:bodyPr lIns="0" tIns="0" rIns="0" bIns="0">
            <a:normAutofit/>
          </a:bodyPr>
          <a:lstStyle/>
          <a:p>
            <a:endParaRPr lang="es-ES" sz="3200" b="0" strike="noStrike" spc="-1">
              <a:latin typeface="Arial"/>
            </a:endParaRPr>
          </a:p>
        </p:txBody>
      </p:sp>
      <p:sp>
        <p:nvSpPr>
          <p:cNvPr id="28" name="PlaceHolder 3"/>
          <p:cNvSpPr>
            <a:spLocks noGrp="1"/>
          </p:cNvSpPr>
          <p:nvPr>
            <p:ph type="body"/>
          </p:nvPr>
        </p:nvSpPr>
        <p:spPr>
          <a:xfrm>
            <a:off x="504000" y="3044160"/>
            <a:ext cx="9071640" cy="15681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30"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es-ES" sz="3200" b="0" strike="noStrike" spc="-1">
              <a:latin typeface="Arial"/>
            </a:endParaRPr>
          </a:p>
        </p:txBody>
      </p:sp>
      <p:sp>
        <p:nvSpPr>
          <p:cNvPr id="31"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es-ES" sz="3200" b="0" strike="noStrike" spc="-1">
              <a:latin typeface="Arial"/>
            </a:endParaRPr>
          </a:p>
        </p:txBody>
      </p:sp>
      <p:sp>
        <p:nvSpPr>
          <p:cNvPr id="32" name="PlaceHolder 4"/>
          <p:cNvSpPr>
            <a:spLocks noGrp="1"/>
          </p:cNvSpPr>
          <p:nvPr>
            <p:ph type="body"/>
          </p:nvPr>
        </p:nvSpPr>
        <p:spPr>
          <a:xfrm>
            <a:off x="504000" y="3044160"/>
            <a:ext cx="4426920" cy="1568160"/>
          </a:xfrm>
          <a:prstGeom prst="rect">
            <a:avLst/>
          </a:prstGeom>
        </p:spPr>
        <p:txBody>
          <a:bodyPr lIns="0" tIns="0" rIns="0" bIns="0">
            <a:normAutofit/>
          </a:bodyPr>
          <a:lstStyle/>
          <a:p>
            <a:endParaRPr lang="es-ES" sz="3200" b="0" strike="noStrike" spc="-1">
              <a:latin typeface="Arial"/>
            </a:endParaRPr>
          </a:p>
        </p:txBody>
      </p:sp>
      <p:sp>
        <p:nvSpPr>
          <p:cNvPr id="33" name="PlaceHolder 5"/>
          <p:cNvSpPr>
            <a:spLocks noGrp="1"/>
          </p:cNvSpPr>
          <p:nvPr>
            <p:ph type="body"/>
          </p:nvPr>
        </p:nvSpPr>
        <p:spPr>
          <a:xfrm>
            <a:off x="5152680" y="3044160"/>
            <a:ext cx="4426920" cy="15681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35" name="PlaceHolder 2"/>
          <p:cNvSpPr>
            <a:spLocks noGrp="1"/>
          </p:cNvSpPr>
          <p:nvPr>
            <p:ph type="body"/>
          </p:nvPr>
        </p:nvSpPr>
        <p:spPr>
          <a:xfrm>
            <a:off x="504000" y="1326600"/>
            <a:ext cx="2920680" cy="1568160"/>
          </a:xfrm>
          <a:prstGeom prst="rect">
            <a:avLst/>
          </a:prstGeom>
        </p:spPr>
        <p:txBody>
          <a:bodyPr lIns="0" tIns="0" rIns="0" bIns="0">
            <a:normAutofit/>
          </a:bodyPr>
          <a:lstStyle/>
          <a:p>
            <a:endParaRPr lang="es-ES" sz="3200" b="0" strike="noStrike" spc="-1">
              <a:latin typeface="Arial"/>
            </a:endParaRPr>
          </a:p>
        </p:txBody>
      </p:sp>
      <p:sp>
        <p:nvSpPr>
          <p:cNvPr id="36" name="PlaceHolder 3"/>
          <p:cNvSpPr>
            <a:spLocks noGrp="1"/>
          </p:cNvSpPr>
          <p:nvPr>
            <p:ph type="body"/>
          </p:nvPr>
        </p:nvSpPr>
        <p:spPr>
          <a:xfrm>
            <a:off x="3571200" y="1326600"/>
            <a:ext cx="2920680" cy="1568160"/>
          </a:xfrm>
          <a:prstGeom prst="rect">
            <a:avLst/>
          </a:prstGeom>
        </p:spPr>
        <p:txBody>
          <a:bodyPr lIns="0" tIns="0" rIns="0" bIns="0">
            <a:normAutofit/>
          </a:bodyPr>
          <a:lstStyle/>
          <a:p>
            <a:endParaRPr lang="es-ES" sz="3200" b="0" strike="noStrike" spc="-1">
              <a:latin typeface="Arial"/>
            </a:endParaRPr>
          </a:p>
        </p:txBody>
      </p:sp>
      <p:sp>
        <p:nvSpPr>
          <p:cNvPr id="37" name="PlaceHolder 4"/>
          <p:cNvSpPr>
            <a:spLocks noGrp="1"/>
          </p:cNvSpPr>
          <p:nvPr>
            <p:ph type="body"/>
          </p:nvPr>
        </p:nvSpPr>
        <p:spPr>
          <a:xfrm>
            <a:off x="6638040" y="1326600"/>
            <a:ext cx="2920680" cy="1568160"/>
          </a:xfrm>
          <a:prstGeom prst="rect">
            <a:avLst/>
          </a:prstGeom>
        </p:spPr>
        <p:txBody>
          <a:bodyPr lIns="0" tIns="0" rIns="0" bIns="0">
            <a:normAutofit/>
          </a:bodyPr>
          <a:lstStyle/>
          <a:p>
            <a:endParaRPr lang="es-ES" sz="3200" b="0" strike="noStrike" spc="-1">
              <a:latin typeface="Arial"/>
            </a:endParaRPr>
          </a:p>
        </p:txBody>
      </p:sp>
      <p:sp>
        <p:nvSpPr>
          <p:cNvPr id="38" name="PlaceHolder 5"/>
          <p:cNvSpPr>
            <a:spLocks noGrp="1"/>
          </p:cNvSpPr>
          <p:nvPr>
            <p:ph type="body"/>
          </p:nvPr>
        </p:nvSpPr>
        <p:spPr>
          <a:xfrm>
            <a:off x="504000" y="3044160"/>
            <a:ext cx="2920680" cy="1568160"/>
          </a:xfrm>
          <a:prstGeom prst="rect">
            <a:avLst/>
          </a:prstGeom>
        </p:spPr>
        <p:txBody>
          <a:bodyPr lIns="0" tIns="0" rIns="0" bIns="0">
            <a:normAutofit/>
          </a:bodyPr>
          <a:lstStyle/>
          <a:p>
            <a:endParaRPr lang="es-ES" sz="3200" b="0" strike="noStrike" spc="-1">
              <a:latin typeface="Arial"/>
            </a:endParaRPr>
          </a:p>
        </p:txBody>
      </p:sp>
      <p:sp>
        <p:nvSpPr>
          <p:cNvPr id="39" name="PlaceHolder 6"/>
          <p:cNvSpPr>
            <a:spLocks noGrp="1"/>
          </p:cNvSpPr>
          <p:nvPr>
            <p:ph type="body"/>
          </p:nvPr>
        </p:nvSpPr>
        <p:spPr>
          <a:xfrm>
            <a:off x="3571200" y="3044160"/>
            <a:ext cx="2920680" cy="1568160"/>
          </a:xfrm>
          <a:prstGeom prst="rect">
            <a:avLst/>
          </a:prstGeom>
        </p:spPr>
        <p:txBody>
          <a:bodyPr lIns="0" tIns="0" rIns="0" bIns="0">
            <a:normAutofit/>
          </a:bodyPr>
          <a:lstStyle/>
          <a:p>
            <a:endParaRPr lang="es-ES" sz="3200" b="0" strike="noStrike" spc="-1">
              <a:latin typeface="Arial"/>
            </a:endParaRPr>
          </a:p>
        </p:txBody>
      </p:sp>
      <p:sp>
        <p:nvSpPr>
          <p:cNvPr id="40" name="PlaceHolder 7"/>
          <p:cNvSpPr>
            <a:spLocks noGrp="1"/>
          </p:cNvSpPr>
          <p:nvPr>
            <p:ph type="body"/>
          </p:nvPr>
        </p:nvSpPr>
        <p:spPr>
          <a:xfrm>
            <a:off x="6638040" y="3044160"/>
            <a:ext cx="2920680" cy="15681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6" name="PlaceHolder 2"/>
          <p:cNvSpPr>
            <a:spLocks noGrp="1"/>
          </p:cNvSpPr>
          <p:nvPr>
            <p:ph type="subTitle"/>
          </p:nvPr>
        </p:nvSpPr>
        <p:spPr>
          <a:xfrm>
            <a:off x="504000" y="1326600"/>
            <a:ext cx="9071640" cy="328824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8" name="PlaceHolder 2"/>
          <p:cNvSpPr>
            <a:spLocks noGrp="1"/>
          </p:cNvSpPr>
          <p:nvPr>
            <p:ph type="body"/>
          </p:nvPr>
        </p:nvSpPr>
        <p:spPr>
          <a:xfrm>
            <a:off x="504000" y="1326600"/>
            <a:ext cx="9071640" cy="32882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10" name="PlaceHolder 2"/>
          <p:cNvSpPr>
            <a:spLocks noGrp="1"/>
          </p:cNvSpPr>
          <p:nvPr>
            <p:ph type="body"/>
          </p:nvPr>
        </p:nvSpPr>
        <p:spPr>
          <a:xfrm>
            <a:off x="504000" y="1326600"/>
            <a:ext cx="4426920" cy="3288240"/>
          </a:xfrm>
          <a:prstGeom prst="rect">
            <a:avLst/>
          </a:prstGeom>
        </p:spPr>
        <p:txBody>
          <a:bodyPr lIns="0" tIns="0" rIns="0" bIns="0">
            <a:normAutofit/>
          </a:bodyPr>
          <a:lstStyle/>
          <a:p>
            <a:endParaRPr lang="es-ES" sz="3200" b="0" strike="noStrike" spc="-1">
              <a:latin typeface="Arial"/>
            </a:endParaRPr>
          </a:p>
        </p:txBody>
      </p:sp>
      <p:sp>
        <p:nvSpPr>
          <p:cNvPr id="11" name="PlaceHolder 3"/>
          <p:cNvSpPr>
            <a:spLocks noGrp="1"/>
          </p:cNvSpPr>
          <p:nvPr>
            <p:ph type="body"/>
          </p:nvPr>
        </p:nvSpPr>
        <p:spPr>
          <a:xfrm>
            <a:off x="5152680" y="1326600"/>
            <a:ext cx="4426920" cy="328824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p:spPr>
        <p:txBody>
          <a:bodyPr lIns="0" tIns="0" rIns="0" bIns="0" anchor="ctr">
            <a:spAutoFit/>
          </a:bodyP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15"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es-ES" sz="3200" b="0" strike="noStrike" spc="-1">
              <a:latin typeface="Arial"/>
            </a:endParaRPr>
          </a:p>
        </p:txBody>
      </p:sp>
      <p:sp>
        <p:nvSpPr>
          <p:cNvPr id="16" name="PlaceHolder 3"/>
          <p:cNvSpPr>
            <a:spLocks noGrp="1"/>
          </p:cNvSpPr>
          <p:nvPr>
            <p:ph type="body"/>
          </p:nvPr>
        </p:nvSpPr>
        <p:spPr>
          <a:xfrm>
            <a:off x="5152680" y="1326600"/>
            <a:ext cx="4426920" cy="3288240"/>
          </a:xfrm>
          <a:prstGeom prst="rect">
            <a:avLst/>
          </a:prstGeom>
        </p:spPr>
        <p:txBody>
          <a:bodyPr lIns="0" tIns="0" rIns="0" bIns="0">
            <a:normAutofit/>
          </a:bodyPr>
          <a:lstStyle/>
          <a:p>
            <a:endParaRPr lang="es-ES" sz="3200" b="0" strike="noStrike" spc="-1">
              <a:latin typeface="Arial"/>
            </a:endParaRPr>
          </a:p>
        </p:txBody>
      </p:sp>
      <p:sp>
        <p:nvSpPr>
          <p:cNvPr id="17" name="PlaceHolder 4"/>
          <p:cNvSpPr>
            <a:spLocks noGrp="1"/>
          </p:cNvSpPr>
          <p:nvPr>
            <p:ph type="body"/>
          </p:nvPr>
        </p:nvSpPr>
        <p:spPr>
          <a:xfrm>
            <a:off x="504000" y="3044160"/>
            <a:ext cx="4426920" cy="15681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19" name="PlaceHolder 2"/>
          <p:cNvSpPr>
            <a:spLocks noGrp="1"/>
          </p:cNvSpPr>
          <p:nvPr>
            <p:ph type="body"/>
          </p:nvPr>
        </p:nvSpPr>
        <p:spPr>
          <a:xfrm>
            <a:off x="504000" y="1326600"/>
            <a:ext cx="4426920" cy="3288240"/>
          </a:xfrm>
          <a:prstGeom prst="rect">
            <a:avLst/>
          </a:prstGeom>
        </p:spPr>
        <p:txBody>
          <a:bodyPr lIns="0" tIns="0" rIns="0" bIns="0">
            <a:normAutofit/>
          </a:bodyPr>
          <a:lstStyle/>
          <a:p>
            <a:endParaRPr lang="es-ES" sz="3200" b="0" strike="noStrike" spc="-1">
              <a:latin typeface="Arial"/>
            </a:endParaRPr>
          </a:p>
        </p:txBody>
      </p:sp>
      <p:sp>
        <p:nvSpPr>
          <p:cNvPr id="20"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es-ES" sz="3200" b="0" strike="noStrike" spc="-1">
              <a:latin typeface="Arial"/>
            </a:endParaRPr>
          </a:p>
        </p:txBody>
      </p:sp>
      <p:sp>
        <p:nvSpPr>
          <p:cNvPr id="21" name="PlaceHolder 4"/>
          <p:cNvSpPr>
            <a:spLocks noGrp="1"/>
          </p:cNvSpPr>
          <p:nvPr>
            <p:ph type="body"/>
          </p:nvPr>
        </p:nvSpPr>
        <p:spPr>
          <a:xfrm>
            <a:off x="5152680" y="3044160"/>
            <a:ext cx="4426920" cy="15681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s-ES" sz="4400" b="0" strike="noStrike" spc="-1">
              <a:latin typeface="Arial"/>
            </a:endParaRPr>
          </a:p>
        </p:txBody>
      </p:sp>
      <p:sp>
        <p:nvSpPr>
          <p:cNvPr id="23"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es-ES" sz="3200" b="0" strike="noStrike" spc="-1">
              <a:latin typeface="Arial"/>
            </a:endParaRPr>
          </a:p>
        </p:txBody>
      </p:sp>
      <p:sp>
        <p:nvSpPr>
          <p:cNvPr id="24"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es-ES" sz="3200" b="0" strike="noStrike" spc="-1">
              <a:latin typeface="Arial"/>
            </a:endParaRPr>
          </a:p>
        </p:txBody>
      </p:sp>
      <p:sp>
        <p:nvSpPr>
          <p:cNvPr id="25" name="PlaceHolder 4"/>
          <p:cNvSpPr>
            <a:spLocks noGrp="1"/>
          </p:cNvSpPr>
          <p:nvPr>
            <p:ph type="body"/>
          </p:nvPr>
        </p:nvSpPr>
        <p:spPr>
          <a:xfrm>
            <a:off x="504000" y="3044160"/>
            <a:ext cx="9071640" cy="15681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6" name="PlaceHolder 2"/>
          <p:cNvSpPr>
            <a:spLocks noGrp="1"/>
          </p:cNvSpPr>
          <p:nvPr>
            <p:ph type="body"/>
          </p:nvPr>
        </p:nvSpPr>
        <p:spPr>
          <a:xfrm>
            <a:off x="504000" y="1326600"/>
            <a:ext cx="9071640" cy="32882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
        <p:nvSpPr>
          <p:cNvPr id="2" name="PlaceHolder 3"/>
          <p:cNvSpPr>
            <a:spLocks noGrp="1"/>
          </p:cNvSpPr>
          <p:nvPr>
            <p:ph type="dt"/>
          </p:nvPr>
        </p:nvSpPr>
        <p:spPr>
          <a:xfrm>
            <a:off x="504000" y="5165280"/>
            <a:ext cx="2348280" cy="390600"/>
          </a:xfrm>
          <a:prstGeom prst="rect">
            <a:avLst/>
          </a:prstGeom>
        </p:spPr>
        <p:txBody>
          <a:bodyPr lIns="0" tIns="0" rIns="0" bIns="0">
            <a:noAutofit/>
          </a:bodyPr>
          <a:lstStyle/>
          <a:p>
            <a:endParaRPr lang="es-ES" sz="1400" b="0" strike="noStrike" spc="-1">
              <a:latin typeface="Times New Roman"/>
            </a:endParaRPr>
          </a:p>
        </p:txBody>
      </p:sp>
      <p:sp>
        <p:nvSpPr>
          <p:cNvPr id="3" name="PlaceHolder 4"/>
          <p:cNvSpPr>
            <a:spLocks noGrp="1"/>
          </p:cNvSpPr>
          <p:nvPr>
            <p:ph type="ftr"/>
          </p:nvPr>
        </p:nvSpPr>
        <p:spPr>
          <a:xfrm>
            <a:off x="3447360" y="5165280"/>
            <a:ext cx="3195000" cy="390600"/>
          </a:xfrm>
          <a:prstGeom prst="rect">
            <a:avLst/>
          </a:prstGeom>
        </p:spPr>
        <p:txBody>
          <a:bodyPr lIns="0" tIns="0" rIns="0" bIns="0">
            <a:noAutofit/>
          </a:bodyPr>
          <a:lstStyle/>
          <a:p>
            <a:pPr algn="ctr"/>
            <a:endParaRPr lang="es-ES" sz="1400" b="0" strike="noStrike" spc="-1">
              <a:latin typeface="Times New Roman"/>
            </a:endParaRPr>
          </a:p>
        </p:txBody>
      </p:sp>
      <p:sp>
        <p:nvSpPr>
          <p:cNvPr id="4" name="PlaceHolder 5"/>
          <p:cNvSpPr>
            <a:spLocks noGrp="1"/>
          </p:cNvSpPr>
          <p:nvPr>
            <p:ph type="sldNum"/>
          </p:nvPr>
        </p:nvSpPr>
        <p:spPr>
          <a:xfrm>
            <a:off x="7227360" y="5165280"/>
            <a:ext cx="2348280" cy="390600"/>
          </a:xfrm>
          <a:prstGeom prst="rect">
            <a:avLst/>
          </a:prstGeom>
        </p:spPr>
        <p:txBody>
          <a:bodyPr lIns="0" tIns="0" rIns="0" bIns="0">
            <a:noAutofit/>
          </a:bodyPr>
          <a:lstStyle/>
          <a:p>
            <a:pPr algn="r"/>
            <a:fld id="{9FECA5F4-AD83-4704-98E0-82E760D172BF}" type="slidenum">
              <a:rPr lang="es-ES" sz="1400" b="0" strike="noStrike" spc="-1">
                <a:latin typeface="Times New Roman"/>
              </a:r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p:cNvPicPr/>
          <p:nvPr/>
        </p:nvPicPr>
        <p:blipFill>
          <a:blip r:embed="rId2"/>
          <a:stretch/>
        </p:blipFill>
        <p:spPr>
          <a:xfrm>
            <a:off x="0" y="910"/>
            <a:ext cx="10074960" cy="5669640"/>
          </a:xfrm>
          <a:prstGeom prst="rect">
            <a:avLst/>
          </a:prstGeom>
          <a:ln>
            <a:noFill/>
          </a:ln>
        </p:spPr>
      </p:pic>
      <p:sp>
        <p:nvSpPr>
          <p:cNvPr id="42" name="TextShape 1"/>
          <p:cNvSpPr txBox="1"/>
          <p:nvPr/>
        </p:nvSpPr>
        <p:spPr>
          <a:xfrm>
            <a:off x="313500" y="1822282"/>
            <a:ext cx="3816000" cy="1384995"/>
          </a:xfrm>
          <a:prstGeom prst="rect">
            <a:avLst/>
          </a:prstGeom>
          <a:noFill/>
          <a:ln>
            <a:noFill/>
          </a:ln>
        </p:spPr>
        <p:txBody>
          <a:bodyPr lIns="0" tIns="0" rIns="0" bIns="0" anchor="ctr">
            <a:spAutoFit/>
          </a:bodyPr>
          <a:lstStyle/>
          <a:p>
            <a:br>
              <a:rPr lang="en-US"/>
            </a:br>
            <a:r>
              <a:rPr lang="en-US" sz="4400" b="0" strike="noStrike" spc="-1" err="1">
                <a:solidFill>
                  <a:srgbClr val="7FBA27"/>
                </a:solidFill>
                <a:latin typeface="Calibri"/>
              </a:rPr>
              <a:t>Cir</a:t>
            </a:r>
            <a:r>
              <a:rPr lang="en-US" sz="4400" b="1" strike="noStrike" spc="-1" err="1">
                <a:solidFill>
                  <a:srgbClr val="7FBA27"/>
                </a:solidFill>
                <a:latin typeface="Calibri"/>
              </a:rPr>
              <a:t>Cu</a:t>
            </a:r>
            <a:r>
              <a:rPr lang="en-US" sz="4400" b="0" strike="noStrike" spc="-1" err="1">
                <a:solidFill>
                  <a:srgbClr val="7FBA27"/>
                </a:solidFill>
                <a:latin typeface="Calibri"/>
              </a:rPr>
              <a:t>lar</a:t>
            </a:r>
            <a:r>
              <a:rPr lang="en-US" sz="4400" b="0" strike="noStrike" spc="-1">
                <a:solidFill>
                  <a:srgbClr val="7FBA27"/>
                </a:solidFill>
                <a:latin typeface="Calibri"/>
              </a:rPr>
              <a:t> </a:t>
            </a:r>
            <a:r>
              <a:rPr lang="en-US" sz="4400" b="0" strike="noStrike" spc="-1">
                <a:latin typeface="Calibri"/>
              </a:rPr>
              <a:t>Project</a:t>
            </a:r>
          </a:p>
          <a:p>
            <a:br>
              <a:rPr lang="en-US"/>
            </a:br>
            <a:r>
              <a:rPr lang="en-US" sz="1000" b="1" i="1" strike="noStrike" spc="-1">
                <a:solidFill>
                  <a:srgbClr val="7FBA27"/>
                </a:solidFill>
                <a:latin typeface="Calibri"/>
              </a:rPr>
              <a:t>Declared of Strategic Interest by the Andalusian Regional Government</a:t>
            </a:r>
            <a:endParaRPr lang="en-US" sz="1000" b="1" i="1" strike="noStrike" spc="-1">
              <a:latin typeface="Calibri"/>
            </a:endParaRPr>
          </a:p>
        </p:txBody>
      </p:sp>
      <p:sp>
        <p:nvSpPr>
          <p:cNvPr id="4" name="TextShape 3">
            <a:extLst>
              <a:ext uri="{FF2B5EF4-FFF2-40B4-BE49-F238E27FC236}">
                <a16:creationId xmlns:a16="http://schemas.microsoft.com/office/drawing/2014/main" id="{3D36FDDE-AD29-4C1F-BB3A-29E3B3372215}"/>
              </a:ext>
            </a:extLst>
          </p:cNvPr>
          <p:cNvSpPr txBox="1"/>
          <p:nvPr/>
        </p:nvSpPr>
        <p:spPr>
          <a:xfrm>
            <a:off x="9582480" y="5435144"/>
            <a:ext cx="373320" cy="153888"/>
          </a:xfrm>
          <a:prstGeom prst="rect">
            <a:avLst/>
          </a:prstGeom>
          <a:noFill/>
          <a:ln>
            <a:noFill/>
          </a:ln>
        </p:spPr>
        <p:txBody>
          <a:bodyPr wrap="square" lIns="0" tIns="0" rIns="0" bIns="0" anchor="ctr">
            <a:spAutoFit/>
          </a:bodyPr>
          <a:lstStyle/>
          <a:p>
            <a:pPr algn="ctr"/>
            <a:r>
              <a:rPr lang="en-US" sz="1000">
                <a:latin typeface="Calibri" panose="020F0502020204030204" pitchFamily="34" charset="0"/>
                <a:cs typeface="Calibri" panose="020F0502020204030204" pitchFamily="34" charset="0"/>
              </a:rPr>
              <a:t>1</a:t>
            </a:r>
          </a:p>
        </p:txBody>
      </p:sp>
      <p:sp>
        <p:nvSpPr>
          <p:cNvPr id="2" name="TextBox 1">
            <a:extLst>
              <a:ext uri="{FF2B5EF4-FFF2-40B4-BE49-F238E27FC236}">
                <a16:creationId xmlns:a16="http://schemas.microsoft.com/office/drawing/2014/main" id="{5A97B436-AEA7-B709-D5DF-502EA218ED9D}"/>
              </a:ext>
            </a:extLst>
          </p:cNvPr>
          <p:cNvSpPr txBox="1"/>
          <p:nvPr/>
        </p:nvSpPr>
        <p:spPr>
          <a:xfrm>
            <a:off x="3668712" y="260667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Shape 1"/>
          <p:cNvSpPr txBox="1"/>
          <p:nvPr/>
        </p:nvSpPr>
        <p:spPr>
          <a:xfrm>
            <a:off x="504000" y="226080"/>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94" name="TextShape 2"/>
          <p:cNvSpPr txBox="1"/>
          <p:nvPr/>
        </p:nvSpPr>
        <p:spPr>
          <a:xfrm>
            <a:off x="504000" y="1326600"/>
            <a:ext cx="9071640" cy="3288240"/>
          </a:xfrm>
          <a:prstGeom prst="rect">
            <a:avLst/>
          </a:prstGeom>
          <a:noFill/>
          <a:ln>
            <a:noFill/>
          </a:ln>
        </p:spPr>
        <p:txBody>
          <a:bodyPr lIns="0" tIns="0" rIns="0" bIns="0">
            <a:normAutofit/>
          </a:bodyPr>
          <a:lstStyle/>
          <a:p>
            <a:endParaRPr lang="es-ES" sz="3200" b="0" strike="noStrike" spc="-1">
              <a:latin typeface="Arial"/>
            </a:endParaRPr>
          </a:p>
        </p:txBody>
      </p:sp>
      <p:pic>
        <p:nvPicPr>
          <p:cNvPr id="95" name="Imagen 94"/>
          <p:cNvPicPr/>
          <p:nvPr/>
        </p:nvPicPr>
        <p:blipFill>
          <a:blip r:embed="rId2"/>
          <a:stretch/>
        </p:blipFill>
        <p:spPr>
          <a:xfrm>
            <a:off x="0" y="360"/>
            <a:ext cx="10074960" cy="5669640"/>
          </a:xfrm>
          <a:prstGeom prst="rect">
            <a:avLst/>
          </a:prstGeom>
          <a:ln>
            <a:noFill/>
          </a:ln>
        </p:spPr>
      </p:pic>
      <p:sp>
        <p:nvSpPr>
          <p:cNvPr id="96" name="TextShape 3"/>
          <p:cNvSpPr txBox="1"/>
          <p:nvPr/>
        </p:nvSpPr>
        <p:spPr>
          <a:xfrm>
            <a:off x="496080" y="905961"/>
            <a:ext cx="9080280" cy="553998"/>
          </a:xfrm>
          <a:prstGeom prst="rect">
            <a:avLst/>
          </a:prstGeom>
          <a:noFill/>
          <a:ln>
            <a:noFill/>
          </a:ln>
        </p:spPr>
        <p:txBody>
          <a:bodyPr lIns="0" tIns="0" rIns="0" bIns="0" anchor="ctr">
            <a:spAutoFit/>
          </a:bodyPr>
          <a:lstStyle/>
          <a:p>
            <a:pPr algn="ctr"/>
            <a:r>
              <a:rPr lang="es-ES" sz="3600" b="1" strike="noStrike" spc="-1" err="1">
                <a:latin typeface="Calibri"/>
                <a:ea typeface="Poppins-Bold"/>
              </a:rPr>
              <a:t>CirCular</a:t>
            </a:r>
            <a:r>
              <a:rPr lang="es-ES" sz="3600" b="1" strike="noStrike" spc="-1">
                <a:latin typeface="Calibri"/>
                <a:ea typeface="Poppins-Bold"/>
              </a:rPr>
              <a:t> Key Figures</a:t>
            </a:r>
            <a:endParaRPr lang="es-ES" sz="3600" b="1" strike="noStrike" spc="-1">
              <a:latin typeface="Poppins-Bold"/>
              <a:ea typeface="Poppins-Bold"/>
            </a:endParaRPr>
          </a:p>
        </p:txBody>
      </p:sp>
      <p:sp>
        <p:nvSpPr>
          <p:cNvPr id="97" name="TextShape 4"/>
          <p:cNvSpPr txBox="1"/>
          <p:nvPr/>
        </p:nvSpPr>
        <p:spPr>
          <a:xfrm>
            <a:off x="1296000" y="2248782"/>
            <a:ext cx="2592000" cy="1107996"/>
          </a:xfrm>
          <a:prstGeom prst="rect">
            <a:avLst/>
          </a:prstGeom>
          <a:noFill/>
          <a:ln>
            <a:noFill/>
          </a:ln>
        </p:spPr>
        <p:txBody>
          <a:bodyPr lIns="0" tIns="0" rIns="0" bIns="0" anchor="ctr">
            <a:spAutoFit/>
          </a:bodyPr>
          <a:lstStyle/>
          <a:p>
            <a:pPr algn="ctr"/>
            <a:r>
              <a:rPr lang="en-US" sz="1300" b="1" strike="noStrike" spc="-1">
                <a:solidFill>
                  <a:srgbClr val="000000"/>
                </a:solidFill>
                <a:latin typeface="Calibri"/>
                <a:ea typeface="Poppins-Bold"/>
              </a:rPr>
              <a:t>Recycling</a:t>
            </a:r>
            <a:br>
              <a:rPr lang="en-US"/>
            </a:br>
            <a:r>
              <a:rPr lang="en-US" sz="2000" b="1" strike="noStrike" spc="-1">
                <a:solidFill>
                  <a:srgbClr val="4FAD90"/>
                </a:solidFill>
                <a:latin typeface="Calibri"/>
                <a:ea typeface="Poppins-Bold"/>
              </a:rPr>
              <a:t>60,000 tons/year</a:t>
            </a:r>
            <a:br>
              <a:rPr lang="en-US"/>
            </a:br>
            <a:r>
              <a:rPr lang="en-US" sz="1300" b="0" strike="noStrike" spc="-1">
                <a:solidFill>
                  <a:srgbClr val="000000"/>
                </a:solidFill>
                <a:latin typeface="Calibri"/>
                <a:ea typeface="Poppins-Regular"/>
              </a:rPr>
              <a:t>of ‘e-material’</a:t>
            </a:r>
            <a:r>
              <a:rPr lang="en-US" sz="1300" b="0" strike="noStrike" spc="-1" baseline="30000">
                <a:solidFill>
                  <a:srgbClr val="000000"/>
                </a:solidFill>
                <a:latin typeface="Calibri"/>
                <a:ea typeface="Poppins-Regular"/>
              </a:rPr>
              <a:t>(1) </a:t>
            </a:r>
            <a:r>
              <a:rPr lang="en-US" sz="1300" b="0" strike="noStrike" spc="-1">
                <a:solidFill>
                  <a:srgbClr val="000000"/>
                </a:solidFill>
                <a:latin typeface="Calibri"/>
                <a:ea typeface="Poppins-Regular"/>
              </a:rPr>
              <a:t>to recover copper, gold, silver, palladium, platinum, tin, nickel and zinc.</a:t>
            </a:r>
            <a:endParaRPr lang="en-US" sz="1300" b="0" strike="noStrike" spc="-1">
              <a:latin typeface="Arial"/>
            </a:endParaRPr>
          </a:p>
        </p:txBody>
      </p:sp>
      <p:sp>
        <p:nvSpPr>
          <p:cNvPr id="98" name="TextShape 5"/>
          <p:cNvSpPr txBox="1"/>
          <p:nvPr/>
        </p:nvSpPr>
        <p:spPr>
          <a:xfrm>
            <a:off x="4536000" y="2482359"/>
            <a:ext cx="2160000" cy="661720"/>
          </a:xfrm>
          <a:prstGeom prst="rect">
            <a:avLst/>
          </a:prstGeom>
          <a:noFill/>
          <a:ln>
            <a:noFill/>
          </a:ln>
        </p:spPr>
        <p:txBody>
          <a:bodyPr lIns="0" tIns="0" rIns="0" bIns="0" anchor="ctr">
            <a:spAutoFit/>
          </a:bodyPr>
          <a:lstStyle/>
          <a:p>
            <a:pPr algn="ctr">
              <a:lnSpc>
                <a:spcPts val="1800"/>
              </a:lnSpc>
            </a:pPr>
            <a:r>
              <a:rPr lang="en-US" sz="2000" b="1" strike="noStrike" spc="-1">
                <a:solidFill>
                  <a:srgbClr val="4FAD90"/>
                </a:solidFill>
                <a:latin typeface="Calibri"/>
                <a:ea typeface="Poppins-Bold"/>
              </a:rPr>
              <a:t>Innovative Technology</a:t>
            </a:r>
          </a:p>
          <a:p>
            <a:pPr algn="ctr"/>
            <a:r>
              <a:rPr lang="en-US" sz="1300" b="0" strike="noStrike" spc="-1">
                <a:solidFill>
                  <a:srgbClr val="000000"/>
                </a:solidFill>
                <a:latin typeface="Calibri"/>
              </a:rPr>
              <a:t>worldwide.</a:t>
            </a:r>
            <a:endParaRPr lang="en-US" sz="1300" b="0" strike="noStrike" spc="-1">
              <a:latin typeface="Arial"/>
            </a:endParaRPr>
          </a:p>
        </p:txBody>
      </p:sp>
      <p:sp>
        <p:nvSpPr>
          <p:cNvPr id="99" name="TextShape 6"/>
          <p:cNvSpPr txBox="1"/>
          <p:nvPr/>
        </p:nvSpPr>
        <p:spPr>
          <a:xfrm>
            <a:off x="6984000" y="2459637"/>
            <a:ext cx="2160000" cy="707886"/>
          </a:xfrm>
          <a:prstGeom prst="rect">
            <a:avLst/>
          </a:prstGeom>
          <a:noFill/>
          <a:ln>
            <a:noFill/>
          </a:ln>
        </p:spPr>
        <p:txBody>
          <a:bodyPr lIns="0" tIns="0" rIns="0" bIns="0" anchor="ctr">
            <a:spAutoFit/>
          </a:bodyPr>
          <a:lstStyle/>
          <a:p>
            <a:pPr algn="ctr"/>
            <a:r>
              <a:rPr lang="en-US" sz="1300" b="0" strike="noStrike" spc="-1">
                <a:solidFill>
                  <a:srgbClr val="000000"/>
                </a:solidFill>
                <a:latin typeface="Calibri"/>
                <a:ea typeface="Poppins-Bold"/>
              </a:rPr>
              <a:t>Investment of</a:t>
            </a:r>
            <a:br>
              <a:rPr lang="en-US"/>
            </a:br>
            <a:r>
              <a:rPr lang="en-US" sz="2000" b="1" spc="-1">
                <a:solidFill>
                  <a:srgbClr val="4FAD90"/>
                </a:solidFill>
                <a:latin typeface="Calibri"/>
              </a:rPr>
              <a:t>320</a:t>
            </a:r>
            <a:r>
              <a:rPr lang="en-US" sz="2000" b="1" strike="noStrike" spc="-1">
                <a:solidFill>
                  <a:srgbClr val="4FAD90"/>
                </a:solidFill>
                <a:latin typeface="Calibri"/>
                <a:ea typeface="Poppins-Bold"/>
              </a:rPr>
              <a:t> million</a:t>
            </a:r>
            <a:br>
              <a:rPr lang="en-US"/>
            </a:br>
            <a:r>
              <a:rPr lang="en-US" sz="1300" spc="-1">
                <a:solidFill>
                  <a:srgbClr val="000000"/>
                </a:solidFill>
                <a:latin typeface="Calibri"/>
              </a:rPr>
              <a:t>USD</a:t>
            </a:r>
            <a:r>
              <a:rPr lang="en-US" sz="1300" strike="noStrike" spc="-1">
                <a:solidFill>
                  <a:srgbClr val="000000"/>
                </a:solidFill>
                <a:latin typeface="Calibri"/>
              </a:rPr>
              <a:t>.</a:t>
            </a:r>
            <a:endParaRPr lang="en-US" sz="1300" strike="noStrike" spc="-1">
              <a:solidFill>
                <a:srgbClr val="4FAD90"/>
              </a:solidFill>
              <a:latin typeface="Poppins-Bold"/>
              <a:ea typeface="Poppins-Bold"/>
            </a:endParaRPr>
          </a:p>
        </p:txBody>
      </p:sp>
      <p:sp>
        <p:nvSpPr>
          <p:cNvPr id="100" name="TextShape 7"/>
          <p:cNvSpPr txBox="1"/>
          <p:nvPr/>
        </p:nvSpPr>
        <p:spPr>
          <a:xfrm>
            <a:off x="4658497" y="4231609"/>
            <a:ext cx="1880682" cy="907941"/>
          </a:xfrm>
          <a:prstGeom prst="rect">
            <a:avLst/>
          </a:prstGeom>
          <a:noFill/>
          <a:ln>
            <a:noFill/>
          </a:ln>
        </p:spPr>
        <p:txBody>
          <a:bodyPr wrap="square" lIns="0" tIns="0" rIns="0" bIns="0" anchor="ctr">
            <a:spAutoFit/>
          </a:bodyPr>
          <a:lstStyle/>
          <a:p>
            <a:pPr algn="ctr"/>
            <a:r>
              <a:rPr lang="en-US" sz="2000" b="1" strike="noStrike" spc="-1">
                <a:solidFill>
                  <a:srgbClr val="4FAD90"/>
                </a:solidFill>
                <a:latin typeface="Calibri"/>
                <a:ea typeface="Poppins-Bold"/>
              </a:rPr>
              <a:t>350 green jobs</a:t>
            </a:r>
            <a:br>
              <a:rPr lang="en-US"/>
            </a:br>
            <a:r>
              <a:rPr lang="en-US" sz="1300" spc="-1">
                <a:solidFill>
                  <a:srgbClr val="000000"/>
                </a:solidFill>
                <a:latin typeface="Calibri"/>
              </a:rPr>
              <a:t>among direct, indirect and induced and </a:t>
            </a:r>
            <a:r>
              <a:rPr lang="en-US" sz="1300" b="1" spc="-1">
                <a:solidFill>
                  <a:srgbClr val="000000"/>
                </a:solidFill>
                <a:latin typeface="Calibri"/>
              </a:rPr>
              <a:t>250 during the 2-year construction phase</a:t>
            </a:r>
            <a:r>
              <a:rPr lang="en-US" sz="1300" spc="-1">
                <a:solidFill>
                  <a:srgbClr val="000000"/>
                </a:solidFill>
                <a:latin typeface="Calibri"/>
              </a:rPr>
              <a:t>.</a:t>
            </a:r>
            <a:endParaRPr lang="en-US" sz="1300" b="1" strike="noStrike" spc="-1">
              <a:solidFill>
                <a:srgbClr val="4FAD90"/>
              </a:solidFill>
              <a:latin typeface="Poppins-Bold"/>
              <a:ea typeface="Poppins-Bold"/>
            </a:endParaRPr>
          </a:p>
        </p:txBody>
      </p:sp>
      <p:sp>
        <p:nvSpPr>
          <p:cNvPr id="101" name="TextShape 8"/>
          <p:cNvSpPr txBox="1"/>
          <p:nvPr/>
        </p:nvSpPr>
        <p:spPr>
          <a:xfrm>
            <a:off x="7129848" y="4124248"/>
            <a:ext cx="2014151" cy="1123384"/>
          </a:xfrm>
          <a:prstGeom prst="rect">
            <a:avLst/>
          </a:prstGeom>
          <a:noFill/>
          <a:ln>
            <a:noFill/>
          </a:ln>
        </p:spPr>
        <p:txBody>
          <a:bodyPr wrap="square" lIns="0" tIns="0" rIns="0" bIns="0" anchor="ctr">
            <a:spAutoFit/>
          </a:bodyPr>
          <a:lstStyle/>
          <a:p>
            <a:pPr algn="ctr"/>
            <a:r>
              <a:rPr lang="en-US" sz="2000" b="1" spc="-1" dirty="0">
                <a:solidFill>
                  <a:srgbClr val="4FAD90"/>
                </a:solidFill>
                <a:latin typeface="Calibri"/>
                <a:ea typeface="Poppins-Bold"/>
              </a:rPr>
              <a:t>Starting in </a:t>
            </a:r>
            <a:r>
              <a:rPr lang="en-US" sz="2000" b="1" strike="noStrike" spc="-1" dirty="0">
                <a:solidFill>
                  <a:srgbClr val="4FAD90"/>
                </a:solidFill>
                <a:latin typeface="Calibri"/>
                <a:ea typeface="Poppins-Bold"/>
              </a:rPr>
              <a:t>2022</a:t>
            </a:r>
            <a:br>
              <a:rPr lang="en-US" dirty="0"/>
            </a:br>
            <a:r>
              <a:rPr lang="en-US" sz="1300" dirty="0"/>
              <a:t>A </a:t>
            </a:r>
            <a:r>
              <a:rPr lang="en-US" sz="1300" b="1" spc="-1" dirty="0">
                <a:solidFill>
                  <a:srgbClr val="000000"/>
                </a:solidFill>
                <a:latin typeface="Calibri"/>
                <a:ea typeface="Poppins-Regular"/>
              </a:rPr>
              <a:t>‘Quick Win’</a:t>
            </a:r>
            <a:r>
              <a:rPr lang="en-US" sz="1300" spc="-1" dirty="0">
                <a:solidFill>
                  <a:srgbClr val="000000"/>
                </a:solidFill>
                <a:latin typeface="Calibri"/>
                <a:ea typeface="Poppins-Regular"/>
              </a:rPr>
              <a:t> under the</a:t>
            </a:r>
          </a:p>
          <a:p>
            <a:pPr algn="ctr"/>
            <a:r>
              <a:rPr lang="en-US" sz="1300" spc="-1" dirty="0">
                <a:solidFill>
                  <a:srgbClr val="000000"/>
                </a:solidFill>
                <a:latin typeface="Calibri"/>
                <a:ea typeface="Poppins-Regular"/>
              </a:rPr>
              <a:t>Recovery, Transformation and Resilience plan of the Spanish Government.</a:t>
            </a:r>
            <a:endParaRPr lang="en-US" sz="1300" strike="noStrike" spc="-1" dirty="0">
              <a:solidFill>
                <a:srgbClr val="000000"/>
              </a:solidFill>
              <a:latin typeface="Calibri"/>
              <a:ea typeface="Poppins-Bold"/>
            </a:endParaRPr>
          </a:p>
        </p:txBody>
      </p:sp>
      <p:sp>
        <p:nvSpPr>
          <p:cNvPr id="102" name="TextShape 9"/>
          <p:cNvSpPr txBox="1"/>
          <p:nvPr/>
        </p:nvSpPr>
        <p:spPr>
          <a:xfrm>
            <a:off x="1080000" y="3546557"/>
            <a:ext cx="3168000" cy="430887"/>
          </a:xfrm>
          <a:prstGeom prst="rect">
            <a:avLst/>
          </a:prstGeom>
          <a:noFill/>
          <a:ln>
            <a:noFill/>
          </a:ln>
        </p:spPr>
        <p:txBody>
          <a:bodyPr lIns="0" tIns="0" rIns="0" bIns="0" anchor="ctr">
            <a:spAutoFit/>
          </a:bodyPr>
          <a:lstStyle/>
          <a:p>
            <a:r>
              <a:rPr lang="es-ES" sz="1000" b="0" strike="noStrike" spc="-1">
                <a:solidFill>
                  <a:srgbClr val="000000"/>
                </a:solidFill>
                <a:latin typeface="Calibri"/>
                <a:ea typeface="Poppins-Regular"/>
              </a:rPr>
              <a:t>(</a:t>
            </a:r>
            <a:r>
              <a:rPr lang="es-ES" sz="900" b="0" strike="noStrike" spc="-1">
                <a:solidFill>
                  <a:srgbClr val="000000"/>
                </a:solidFill>
                <a:latin typeface="Calibri"/>
                <a:ea typeface="Poppins-Regular"/>
              </a:rPr>
              <a:t>1): </a:t>
            </a:r>
            <a:r>
              <a:rPr lang="en-US" sz="900" spc="-1">
                <a:solidFill>
                  <a:srgbClr val="000000"/>
                </a:solidFill>
                <a:latin typeface="Calibri"/>
                <a:ea typeface="Poppins-Regular"/>
              </a:rPr>
              <a:t>Also known as electronic materia</a:t>
            </a:r>
            <a:r>
              <a:rPr lang="en-US" sz="900" spc="-1">
                <a:solidFill>
                  <a:srgbClr val="000000"/>
                </a:solidFill>
                <a:latin typeface="Calibri"/>
              </a:rPr>
              <a:t>l which includes th</a:t>
            </a:r>
            <a:r>
              <a:rPr lang="en-US" sz="900" spc="-1">
                <a:solidFill>
                  <a:srgbClr val="000000"/>
                </a:solidFill>
                <a:latin typeface="Calibri"/>
                <a:ea typeface="Poppins-Regular"/>
              </a:rPr>
              <a:t>e non-ferrous fraction resulting from the treatment process of WEEE (Waste Electrical and Electronic Equipment).</a:t>
            </a:r>
            <a:endParaRPr lang="es-ES" sz="900" b="0" strike="noStrike" spc="-1">
              <a:latin typeface="Poppins-Regular"/>
              <a:ea typeface="Poppins-Regular"/>
            </a:endParaRPr>
          </a:p>
        </p:txBody>
      </p:sp>
      <p:sp>
        <p:nvSpPr>
          <p:cNvPr id="12" name="TextShape 3">
            <a:extLst>
              <a:ext uri="{FF2B5EF4-FFF2-40B4-BE49-F238E27FC236}">
                <a16:creationId xmlns:a16="http://schemas.microsoft.com/office/drawing/2014/main" id="{34905A5A-F66B-4E53-9ACC-E070FB266C52}"/>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trike="noStrike" spc="-1">
                <a:latin typeface="Calibri"/>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5">
            <a:extLst>
              <a:ext uri="{FF2B5EF4-FFF2-40B4-BE49-F238E27FC236}">
                <a16:creationId xmlns:a16="http://schemas.microsoft.com/office/drawing/2014/main" id="{7ABCB6D0-8C7D-44F7-9C69-2AB3A21BA3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7588" y="224627"/>
            <a:ext cx="12378248" cy="6056220"/>
          </a:xfrm>
          <a:prstGeom prst="rect">
            <a:avLst/>
          </a:prstGeom>
        </p:spPr>
      </p:pic>
      <p:sp>
        <p:nvSpPr>
          <p:cNvPr id="133" name="TextShape 1"/>
          <p:cNvSpPr txBox="1"/>
          <p:nvPr/>
        </p:nvSpPr>
        <p:spPr>
          <a:xfrm>
            <a:off x="504000" y="226080"/>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136" name="TextShape 3"/>
          <p:cNvSpPr txBox="1"/>
          <p:nvPr/>
        </p:nvSpPr>
        <p:spPr>
          <a:xfrm>
            <a:off x="497160" y="906681"/>
            <a:ext cx="9080280" cy="553998"/>
          </a:xfrm>
          <a:prstGeom prst="rect">
            <a:avLst/>
          </a:prstGeom>
          <a:noFill/>
          <a:ln>
            <a:noFill/>
          </a:ln>
        </p:spPr>
        <p:txBody>
          <a:bodyPr lIns="0" tIns="0" rIns="0" bIns="0" anchor="ctr">
            <a:spAutoFit/>
          </a:bodyPr>
          <a:lstStyle/>
          <a:p>
            <a:pPr algn="ctr"/>
            <a:r>
              <a:rPr lang="en-US" sz="3600" b="1" strike="noStrike" spc="-1" err="1">
                <a:latin typeface="Calibri"/>
                <a:ea typeface="Poppins-Bold"/>
              </a:rPr>
              <a:t>CirCular</a:t>
            </a:r>
            <a:r>
              <a:rPr lang="en-US" sz="3600" b="1" spc="-1">
                <a:latin typeface="Calibri"/>
                <a:ea typeface="Poppins-Bold"/>
              </a:rPr>
              <a:t>: I</a:t>
            </a:r>
            <a:r>
              <a:rPr lang="en-US" sz="3600" b="1" strike="noStrike" spc="-1">
                <a:latin typeface="Calibri"/>
                <a:ea typeface="Poppins-Bold"/>
              </a:rPr>
              <a:t>ntegration in AC Production Process</a:t>
            </a:r>
          </a:p>
        </p:txBody>
      </p:sp>
      <p:sp>
        <p:nvSpPr>
          <p:cNvPr id="8" name="TextShape 3">
            <a:extLst>
              <a:ext uri="{FF2B5EF4-FFF2-40B4-BE49-F238E27FC236}">
                <a16:creationId xmlns:a16="http://schemas.microsoft.com/office/drawing/2014/main" id="{C323C9C9-D7D4-4A9E-BB04-5DEFA4A26572}"/>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trike="noStrike" spc="-1">
                <a:latin typeface="Calibri"/>
              </a:rPr>
              <a:t>11</a:t>
            </a:r>
          </a:p>
        </p:txBody>
      </p:sp>
      <p:sp>
        <p:nvSpPr>
          <p:cNvPr id="9" name="TextShape 4">
            <a:extLst>
              <a:ext uri="{FF2B5EF4-FFF2-40B4-BE49-F238E27FC236}">
                <a16:creationId xmlns:a16="http://schemas.microsoft.com/office/drawing/2014/main" id="{0472EA08-5B76-4A51-9EF1-C175F27C6FD1}"/>
              </a:ext>
            </a:extLst>
          </p:cNvPr>
          <p:cNvSpPr txBox="1"/>
          <p:nvPr/>
        </p:nvSpPr>
        <p:spPr>
          <a:xfrm>
            <a:off x="441960" y="1931750"/>
            <a:ext cx="1325879" cy="184666"/>
          </a:xfrm>
          <a:prstGeom prst="rect">
            <a:avLst/>
          </a:prstGeom>
          <a:noFill/>
          <a:ln>
            <a:noFill/>
          </a:ln>
        </p:spPr>
        <p:txBody>
          <a:bodyPr wrap="square" lIns="0" tIns="0" rIns="0" bIns="0" anchor="ctr">
            <a:spAutoFit/>
          </a:bodyPr>
          <a:lstStyle/>
          <a:p>
            <a:pPr algn="ctr"/>
            <a:r>
              <a:rPr lang="en-US" sz="1200" b="1" spc="-1">
                <a:latin typeface="Calibri"/>
                <a:ea typeface="Poppins-Regular"/>
              </a:rPr>
              <a:t>Primary Route</a:t>
            </a:r>
            <a:endParaRPr lang="en-US" sz="900" b="1" strike="noStrike" spc="-1">
              <a:latin typeface="Calibri"/>
              <a:ea typeface="Poppins-Regular"/>
            </a:endParaRPr>
          </a:p>
        </p:txBody>
      </p:sp>
      <p:sp>
        <p:nvSpPr>
          <p:cNvPr id="10" name="TextShape 4">
            <a:extLst>
              <a:ext uri="{FF2B5EF4-FFF2-40B4-BE49-F238E27FC236}">
                <a16:creationId xmlns:a16="http://schemas.microsoft.com/office/drawing/2014/main" id="{B58E92E9-F69C-4F50-82F1-20057847E5EE}"/>
              </a:ext>
            </a:extLst>
          </p:cNvPr>
          <p:cNvSpPr txBox="1"/>
          <p:nvPr/>
        </p:nvSpPr>
        <p:spPr>
          <a:xfrm>
            <a:off x="2099310" y="1931750"/>
            <a:ext cx="1325879" cy="184666"/>
          </a:xfrm>
          <a:prstGeom prst="rect">
            <a:avLst/>
          </a:prstGeom>
          <a:noFill/>
          <a:ln>
            <a:noFill/>
          </a:ln>
        </p:spPr>
        <p:txBody>
          <a:bodyPr wrap="square" lIns="0" tIns="0" rIns="0" bIns="0" anchor="ctr">
            <a:spAutoFit/>
          </a:bodyPr>
          <a:lstStyle/>
          <a:p>
            <a:pPr algn="ctr"/>
            <a:r>
              <a:rPr lang="en-US" sz="1200" b="1" spc="-1">
                <a:latin typeface="Calibri"/>
                <a:ea typeface="Poppins-Regular"/>
              </a:rPr>
              <a:t>Secondary Route</a:t>
            </a:r>
            <a:endParaRPr lang="en-US" sz="900" b="1" strike="noStrike" spc="-1">
              <a:latin typeface="Calibri"/>
              <a:ea typeface="Poppins-Regular"/>
            </a:endParaRPr>
          </a:p>
        </p:txBody>
      </p:sp>
      <p:sp>
        <p:nvSpPr>
          <p:cNvPr id="11" name="TextShape 4">
            <a:extLst>
              <a:ext uri="{FF2B5EF4-FFF2-40B4-BE49-F238E27FC236}">
                <a16:creationId xmlns:a16="http://schemas.microsoft.com/office/drawing/2014/main" id="{8EA6D8F1-8F8D-4629-9271-A860525F3EB4}"/>
              </a:ext>
            </a:extLst>
          </p:cNvPr>
          <p:cNvSpPr txBox="1"/>
          <p:nvPr/>
        </p:nvSpPr>
        <p:spPr>
          <a:xfrm>
            <a:off x="487940" y="2441482"/>
            <a:ext cx="1205345" cy="338554"/>
          </a:xfrm>
          <a:prstGeom prst="rect">
            <a:avLst/>
          </a:prstGeom>
          <a:noFill/>
          <a:ln>
            <a:noFill/>
          </a:ln>
        </p:spPr>
        <p:txBody>
          <a:bodyPr wrap="square" lIns="0" tIns="0" rIns="0" bIns="0" anchor="ctr">
            <a:spAutoFit/>
          </a:bodyPr>
          <a:lstStyle/>
          <a:p>
            <a:pPr algn="ctr"/>
            <a:r>
              <a:rPr lang="en-US" sz="1100" strike="noStrike" spc="-1">
                <a:latin typeface="Calibri"/>
                <a:ea typeface="Poppins-Regular"/>
              </a:rPr>
              <a:t>Copper Concentrate Reception</a:t>
            </a:r>
            <a:endParaRPr lang="en-US" sz="800" strike="noStrike" spc="-1">
              <a:latin typeface="Calibri"/>
              <a:ea typeface="Poppins-Regular"/>
            </a:endParaRPr>
          </a:p>
        </p:txBody>
      </p:sp>
      <p:sp>
        <p:nvSpPr>
          <p:cNvPr id="12" name="TextShape 4">
            <a:extLst>
              <a:ext uri="{FF2B5EF4-FFF2-40B4-BE49-F238E27FC236}">
                <a16:creationId xmlns:a16="http://schemas.microsoft.com/office/drawing/2014/main" id="{09CD8373-1EEE-4EF0-ACD6-A52F6E78C5E1}"/>
              </a:ext>
            </a:extLst>
          </p:cNvPr>
          <p:cNvSpPr txBox="1"/>
          <p:nvPr/>
        </p:nvSpPr>
        <p:spPr>
          <a:xfrm>
            <a:off x="542728" y="3206720"/>
            <a:ext cx="1095768" cy="169277"/>
          </a:xfrm>
          <a:prstGeom prst="rect">
            <a:avLst/>
          </a:prstGeom>
          <a:noFill/>
          <a:ln>
            <a:noFill/>
          </a:ln>
        </p:spPr>
        <p:txBody>
          <a:bodyPr wrap="square" lIns="0" tIns="0" rIns="0" bIns="0" anchor="ctr">
            <a:spAutoFit/>
          </a:bodyPr>
          <a:lstStyle/>
          <a:p>
            <a:pPr algn="ctr"/>
            <a:r>
              <a:rPr lang="en-US" sz="1100" strike="noStrike" spc="-1">
                <a:latin typeface="Calibri"/>
                <a:ea typeface="Poppins-Regular"/>
              </a:rPr>
              <a:t>Flash Furnace</a:t>
            </a:r>
            <a:endParaRPr lang="en-US" sz="800" strike="noStrike" spc="-1">
              <a:latin typeface="Calibri"/>
              <a:ea typeface="Poppins-Regular"/>
            </a:endParaRPr>
          </a:p>
        </p:txBody>
      </p:sp>
      <p:sp>
        <p:nvSpPr>
          <p:cNvPr id="13" name="TextShape 4">
            <a:extLst>
              <a:ext uri="{FF2B5EF4-FFF2-40B4-BE49-F238E27FC236}">
                <a16:creationId xmlns:a16="http://schemas.microsoft.com/office/drawing/2014/main" id="{96422539-2D02-425A-AC10-7B484FDC9896}"/>
              </a:ext>
            </a:extLst>
          </p:cNvPr>
          <p:cNvSpPr txBox="1"/>
          <p:nvPr/>
        </p:nvSpPr>
        <p:spPr>
          <a:xfrm>
            <a:off x="662933" y="3898996"/>
            <a:ext cx="2348878" cy="169277"/>
          </a:xfrm>
          <a:prstGeom prst="rect">
            <a:avLst/>
          </a:prstGeom>
          <a:noFill/>
          <a:ln>
            <a:noFill/>
          </a:ln>
        </p:spPr>
        <p:txBody>
          <a:bodyPr wrap="square" lIns="0" tIns="0" rIns="0" bIns="0" anchor="ctr">
            <a:spAutoFit/>
          </a:bodyPr>
          <a:lstStyle/>
          <a:p>
            <a:pPr algn="ctr"/>
            <a:r>
              <a:rPr lang="en-US" sz="1100" strike="noStrike" spc="-1">
                <a:latin typeface="Calibri"/>
                <a:ea typeface="Poppins-Regular"/>
              </a:rPr>
              <a:t>Converters</a:t>
            </a:r>
            <a:endParaRPr lang="en-US" sz="800" strike="noStrike" spc="-1">
              <a:latin typeface="Calibri"/>
              <a:ea typeface="Poppins-Regular"/>
            </a:endParaRPr>
          </a:p>
        </p:txBody>
      </p:sp>
      <p:sp>
        <p:nvSpPr>
          <p:cNvPr id="14" name="TextShape 4">
            <a:extLst>
              <a:ext uri="{FF2B5EF4-FFF2-40B4-BE49-F238E27FC236}">
                <a16:creationId xmlns:a16="http://schemas.microsoft.com/office/drawing/2014/main" id="{DC07750F-73AF-4834-A70C-87E2F4F36A32}"/>
              </a:ext>
            </a:extLst>
          </p:cNvPr>
          <p:cNvSpPr txBox="1"/>
          <p:nvPr/>
        </p:nvSpPr>
        <p:spPr>
          <a:xfrm>
            <a:off x="662933" y="4385456"/>
            <a:ext cx="2348878" cy="169277"/>
          </a:xfrm>
          <a:prstGeom prst="rect">
            <a:avLst/>
          </a:prstGeom>
          <a:noFill/>
          <a:ln>
            <a:noFill/>
          </a:ln>
        </p:spPr>
        <p:txBody>
          <a:bodyPr wrap="square" lIns="0" tIns="0" rIns="0" bIns="0" anchor="ctr">
            <a:spAutoFit/>
          </a:bodyPr>
          <a:lstStyle/>
          <a:p>
            <a:pPr algn="ctr"/>
            <a:r>
              <a:rPr lang="en-US" sz="1100" strike="noStrike" spc="-1">
                <a:latin typeface="Calibri"/>
                <a:ea typeface="Poppins-Regular"/>
              </a:rPr>
              <a:t>Anode Furnace</a:t>
            </a:r>
            <a:endParaRPr lang="en-US" sz="800" strike="noStrike" spc="-1">
              <a:latin typeface="Calibri"/>
              <a:ea typeface="Poppins-Regular"/>
            </a:endParaRPr>
          </a:p>
        </p:txBody>
      </p:sp>
      <p:sp>
        <p:nvSpPr>
          <p:cNvPr id="15" name="TextShape 4">
            <a:extLst>
              <a:ext uri="{FF2B5EF4-FFF2-40B4-BE49-F238E27FC236}">
                <a16:creationId xmlns:a16="http://schemas.microsoft.com/office/drawing/2014/main" id="{C82C787D-8C08-4647-BD61-94A0839D2D64}"/>
              </a:ext>
            </a:extLst>
          </p:cNvPr>
          <p:cNvSpPr txBox="1"/>
          <p:nvPr/>
        </p:nvSpPr>
        <p:spPr>
          <a:xfrm>
            <a:off x="662933" y="4837772"/>
            <a:ext cx="2348878" cy="169277"/>
          </a:xfrm>
          <a:prstGeom prst="rect">
            <a:avLst/>
          </a:prstGeom>
          <a:noFill/>
          <a:ln>
            <a:noFill/>
          </a:ln>
        </p:spPr>
        <p:txBody>
          <a:bodyPr wrap="square" lIns="0" tIns="0" rIns="0" bIns="0" anchor="ctr">
            <a:spAutoFit/>
          </a:bodyPr>
          <a:lstStyle/>
          <a:p>
            <a:pPr algn="ctr"/>
            <a:r>
              <a:rPr lang="en-US" sz="1100" strike="noStrike" spc="-1" err="1">
                <a:latin typeface="Calibri"/>
                <a:ea typeface="Poppins-Regular"/>
              </a:rPr>
              <a:t>Tankhouse</a:t>
            </a:r>
            <a:endParaRPr lang="en-US" sz="800" strike="noStrike" spc="-1">
              <a:latin typeface="Calibri"/>
              <a:ea typeface="Poppins-Regular"/>
            </a:endParaRPr>
          </a:p>
        </p:txBody>
      </p:sp>
      <p:sp>
        <p:nvSpPr>
          <p:cNvPr id="16" name="TextShape 4">
            <a:extLst>
              <a:ext uri="{FF2B5EF4-FFF2-40B4-BE49-F238E27FC236}">
                <a16:creationId xmlns:a16="http://schemas.microsoft.com/office/drawing/2014/main" id="{E41EC74C-E53F-4134-8470-273E851416AC}"/>
              </a:ext>
            </a:extLst>
          </p:cNvPr>
          <p:cNvSpPr txBox="1"/>
          <p:nvPr/>
        </p:nvSpPr>
        <p:spPr>
          <a:xfrm>
            <a:off x="662933" y="5296780"/>
            <a:ext cx="2348878" cy="169277"/>
          </a:xfrm>
          <a:prstGeom prst="rect">
            <a:avLst/>
          </a:prstGeom>
          <a:noFill/>
          <a:ln>
            <a:noFill/>
          </a:ln>
        </p:spPr>
        <p:txBody>
          <a:bodyPr wrap="square" lIns="0" tIns="0" rIns="0" bIns="0" anchor="ctr">
            <a:spAutoFit/>
          </a:bodyPr>
          <a:lstStyle/>
          <a:p>
            <a:pPr algn="ctr"/>
            <a:r>
              <a:rPr lang="en-US" sz="1100" strike="noStrike" spc="-1">
                <a:latin typeface="Calibri"/>
                <a:ea typeface="Poppins-Regular"/>
              </a:rPr>
              <a:t>Copper and precious metals</a:t>
            </a:r>
            <a:endParaRPr lang="en-US" sz="800" strike="noStrike" spc="-1">
              <a:latin typeface="Calibri"/>
              <a:ea typeface="Poppins-Regular"/>
            </a:endParaRPr>
          </a:p>
        </p:txBody>
      </p:sp>
      <p:sp>
        <p:nvSpPr>
          <p:cNvPr id="17" name="TextShape 4">
            <a:extLst>
              <a:ext uri="{FF2B5EF4-FFF2-40B4-BE49-F238E27FC236}">
                <a16:creationId xmlns:a16="http://schemas.microsoft.com/office/drawing/2014/main" id="{E84777CB-98B3-44C0-83F8-621D08B237CA}"/>
              </a:ext>
            </a:extLst>
          </p:cNvPr>
          <p:cNvSpPr txBox="1"/>
          <p:nvPr/>
        </p:nvSpPr>
        <p:spPr>
          <a:xfrm>
            <a:off x="2214365" y="2441482"/>
            <a:ext cx="1095768" cy="338554"/>
          </a:xfrm>
          <a:prstGeom prst="rect">
            <a:avLst/>
          </a:prstGeom>
          <a:noFill/>
          <a:ln>
            <a:noFill/>
          </a:ln>
        </p:spPr>
        <p:txBody>
          <a:bodyPr wrap="square" lIns="0" tIns="0" rIns="0" bIns="0" anchor="ctr">
            <a:spAutoFit/>
          </a:bodyPr>
          <a:lstStyle/>
          <a:p>
            <a:pPr algn="ctr"/>
            <a:r>
              <a:rPr lang="en-US" sz="1100" strike="noStrike" spc="-1">
                <a:latin typeface="Calibri"/>
                <a:ea typeface="Poppins-Regular"/>
              </a:rPr>
              <a:t>e-material Reception</a:t>
            </a:r>
            <a:endParaRPr lang="en-US" sz="800" strike="noStrike" spc="-1">
              <a:latin typeface="Calibri"/>
              <a:ea typeface="Poppins-Regular"/>
            </a:endParaRPr>
          </a:p>
        </p:txBody>
      </p:sp>
      <p:sp>
        <p:nvSpPr>
          <p:cNvPr id="18" name="TextShape 4">
            <a:extLst>
              <a:ext uri="{FF2B5EF4-FFF2-40B4-BE49-F238E27FC236}">
                <a16:creationId xmlns:a16="http://schemas.microsoft.com/office/drawing/2014/main" id="{9828A9A4-47C4-4C05-9EC7-D2404139FF88}"/>
              </a:ext>
            </a:extLst>
          </p:cNvPr>
          <p:cNvSpPr txBox="1"/>
          <p:nvPr/>
        </p:nvSpPr>
        <p:spPr>
          <a:xfrm>
            <a:off x="2214365" y="3097219"/>
            <a:ext cx="1095768" cy="338554"/>
          </a:xfrm>
          <a:prstGeom prst="rect">
            <a:avLst/>
          </a:prstGeom>
          <a:noFill/>
          <a:ln>
            <a:noFill/>
          </a:ln>
        </p:spPr>
        <p:txBody>
          <a:bodyPr wrap="square" lIns="0" tIns="0" rIns="0" bIns="0" anchor="ctr">
            <a:spAutoFit/>
          </a:bodyPr>
          <a:lstStyle/>
          <a:p>
            <a:pPr algn="ctr"/>
            <a:r>
              <a:rPr lang="en-US" sz="1100" strike="noStrike" spc="-1">
                <a:latin typeface="Calibri"/>
                <a:ea typeface="Poppins-Regular"/>
              </a:rPr>
              <a:t>ISASMELT</a:t>
            </a:r>
            <a:r>
              <a:rPr lang="en-US" sz="1100" spc="-1">
                <a:solidFill>
                  <a:srgbClr val="000000"/>
                </a:solidFill>
                <a:latin typeface="Calibri"/>
                <a:ea typeface="Poppins-Bold"/>
              </a:rPr>
              <a:t>®</a:t>
            </a:r>
            <a:r>
              <a:rPr lang="en-US" sz="1100" strike="noStrike" spc="-1">
                <a:latin typeface="Calibri"/>
                <a:ea typeface="Poppins-Regular"/>
              </a:rPr>
              <a:t> </a:t>
            </a:r>
          </a:p>
          <a:p>
            <a:pPr algn="ctr"/>
            <a:r>
              <a:rPr lang="en-US" sz="1100" strike="noStrike" spc="-1">
                <a:latin typeface="Calibri"/>
                <a:ea typeface="Poppins-Regular"/>
              </a:rPr>
              <a:t>Furnace</a:t>
            </a:r>
            <a:endParaRPr lang="en-US" sz="800" strike="noStrike" spc="-1">
              <a:latin typeface="Calibri"/>
              <a:ea typeface="Poppins-Regular"/>
            </a:endParaRPr>
          </a:p>
        </p:txBody>
      </p:sp>
      <p:sp>
        <p:nvSpPr>
          <p:cNvPr id="19" name="TextShape 4">
            <a:extLst>
              <a:ext uri="{FF2B5EF4-FFF2-40B4-BE49-F238E27FC236}">
                <a16:creationId xmlns:a16="http://schemas.microsoft.com/office/drawing/2014/main" id="{6C863EF2-6257-458C-9E80-432F48BB45AA}"/>
              </a:ext>
            </a:extLst>
          </p:cNvPr>
          <p:cNvSpPr txBox="1"/>
          <p:nvPr/>
        </p:nvSpPr>
        <p:spPr>
          <a:xfrm>
            <a:off x="7010400" y="2139351"/>
            <a:ext cx="943368" cy="323165"/>
          </a:xfrm>
          <a:prstGeom prst="rect">
            <a:avLst/>
          </a:prstGeom>
          <a:noFill/>
          <a:ln>
            <a:noFill/>
          </a:ln>
        </p:spPr>
        <p:txBody>
          <a:bodyPr wrap="square" lIns="0" tIns="0" rIns="0" bIns="0" anchor="ctr">
            <a:spAutoFit/>
          </a:bodyPr>
          <a:lstStyle/>
          <a:p>
            <a:pPr marL="72000"/>
            <a:r>
              <a:rPr lang="en-US" sz="1050" strike="noStrike" spc="-1">
                <a:latin typeface="Calibri"/>
                <a:ea typeface="Poppins-Regular"/>
              </a:rPr>
              <a:t>Waste Heat </a:t>
            </a:r>
          </a:p>
          <a:p>
            <a:pPr marL="72000"/>
            <a:r>
              <a:rPr lang="en-US" sz="1050" strike="noStrike" spc="-1">
                <a:latin typeface="Calibri"/>
                <a:ea typeface="Poppins-Regular"/>
              </a:rPr>
              <a:t>Boiler</a:t>
            </a:r>
            <a:endParaRPr lang="en-US" sz="700" strike="noStrike" spc="-1">
              <a:latin typeface="Calibri"/>
              <a:ea typeface="Poppins-Regular"/>
            </a:endParaRPr>
          </a:p>
        </p:txBody>
      </p:sp>
      <p:sp>
        <p:nvSpPr>
          <p:cNvPr id="20" name="TextShape 4">
            <a:extLst>
              <a:ext uri="{FF2B5EF4-FFF2-40B4-BE49-F238E27FC236}">
                <a16:creationId xmlns:a16="http://schemas.microsoft.com/office/drawing/2014/main" id="{317A04A8-3BF4-40F7-AC4B-41343908E4CB}"/>
              </a:ext>
            </a:extLst>
          </p:cNvPr>
          <p:cNvSpPr txBox="1"/>
          <p:nvPr/>
        </p:nvSpPr>
        <p:spPr>
          <a:xfrm>
            <a:off x="8157966" y="2043320"/>
            <a:ext cx="943368" cy="484748"/>
          </a:xfrm>
          <a:prstGeom prst="rect">
            <a:avLst/>
          </a:prstGeom>
          <a:noFill/>
          <a:ln>
            <a:noFill/>
          </a:ln>
        </p:spPr>
        <p:txBody>
          <a:bodyPr wrap="square" lIns="0" tIns="0" rIns="0" bIns="0" anchor="ctr">
            <a:spAutoFit/>
          </a:bodyPr>
          <a:lstStyle/>
          <a:p>
            <a:r>
              <a:rPr lang="en-US" sz="1050" strike="noStrike" spc="-1">
                <a:latin typeface="Calibri"/>
                <a:ea typeface="Poppins-Regular"/>
              </a:rPr>
              <a:t>Gas </a:t>
            </a:r>
          </a:p>
          <a:p>
            <a:r>
              <a:rPr lang="en-US" sz="1050" strike="noStrike" spc="-1">
                <a:latin typeface="Calibri"/>
                <a:ea typeface="Poppins-Regular"/>
              </a:rPr>
              <a:t>Cleaning </a:t>
            </a:r>
          </a:p>
          <a:p>
            <a:r>
              <a:rPr lang="en-US" sz="1050" strike="noStrike" spc="-1">
                <a:latin typeface="Calibri"/>
                <a:ea typeface="Poppins-Regular"/>
              </a:rPr>
              <a:t>System</a:t>
            </a:r>
            <a:endParaRPr lang="en-US" sz="700" strike="noStrike" spc="-1">
              <a:latin typeface="Calibri"/>
              <a:ea typeface="Poppins-Regular"/>
            </a:endParaRPr>
          </a:p>
        </p:txBody>
      </p:sp>
      <p:sp>
        <p:nvSpPr>
          <p:cNvPr id="21" name="TextShape 4">
            <a:extLst>
              <a:ext uri="{FF2B5EF4-FFF2-40B4-BE49-F238E27FC236}">
                <a16:creationId xmlns:a16="http://schemas.microsoft.com/office/drawing/2014/main" id="{B0E00A6F-6716-4D59-B54E-F6041224F34B}"/>
              </a:ext>
            </a:extLst>
          </p:cNvPr>
          <p:cNvSpPr txBox="1"/>
          <p:nvPr/>
        </p:nvSpPr>
        <p:spPr>
          <a:xfrm>
            <a:off x="7025640" y="3045137"/>
            <a:ext cx="943368" cy="323165"/>
          </a:xfrm>
          <a:prstGeom prst="rect">
            <a:avLst/>
          </a:prstGeom>
          <a:noFill/>
          <a:ln>
            <a:noFill/>
          </a:ln>
        </p:spPr>
        <p:txBody>
          <a:bodyPr wrap="square" lIns="0" tIns="0" rIns="0" bIns="0" anchor="ctr">
            <a:spAutoFit/>
          </a:bodyPr>
          <a:lstStyle>
            <a:defPPr>
              <a:defRPr lang="es-ES"/>
            </a:defPPr>
            <a:lvl1pPr marL="72000">
              <a:defRPr sz="1000" strike="noStrike" spc="-1">
                <a:latin typeface="Calibri"/>
                <a:ea typeface="Poppins-Regular"/>
              </a:defRPr>
            </a:lvl1pPr>
          </a:lstStyle>
          <a:p>
            <a:r>
              <a:rPr lang="en-US" sz="1050"/>
              <a:t>ISASMELT® </a:t>
            </a:r>
          </a:p>
          <a:p>
            <a:r>
              <a:rPr lang="en-US" sz="1050"/>
              <a:t>Furnace</a:t>
            </a:r>
          </a:p>
        </p:txBody>
      </p:sp>
      <p:sp>
        <p:nvSpPr>
          <p:cNvPr id="22" name="TextShape 4">
            <a:extLst>
              <a:ext uri="{FF2B5EF4-FFF2-40B4-BE49-F238E27FC236}">
                <a16:creationId xmlns:a16="http://schemas.microsoft.com/office/drawing/2014/main" id="{1D15C4C7-6A86-488C-B1C6-51A87666D145}"/>
              </a:ext>
            </a:extLst>
          </p:cNvPr>
          <p:cNvSpPr txBox="1"/>
          <p:nvPr/>
        </p:nvSpPr>
        <p:spPr>
          <a:xfrm>
            <a:off x="5880465" y="3045137"/>
            <a:ext cx="943368" cy="323165"/>
          </a:xfrm>
          <a:prstGeom prst="rect">
            <a:avLst/>
          </a:prstGeom>
          <a:noFill/>
          <a:ln>
            <a:noFill/>
          </a:ln>
        </p:spPr>
        <p:txBody>
          <a:bodyPr wrap="square" lIns="0" tIns="0" rIns="0" bIns="0" anchor="ctr">
            <a:spAutoFit/>
          </a:bodyPr>
          <a:lstStyle/>
          <a:p>
            <a:pPr marL="72000"/>
            <a:r>
              <a:rPr lang="en-US" sz="1050" strike="noStrike" spc="-1">
                <a:latin typeface="Calibri"/>
                <a:ea typeface="Poppins-Regular"/>
              </a:rPr>
              <a:t>e-material Reception</a:t>
            </a:r>
            <a:endParaRPr lang="en-US" sz="700" strike="noStrike" spc="-1">
              <a:latin typeface="Calibri"/>
              <a:ea typeface="Poppins-Regular"/>
            </a:endParaRPr>
          </a:p>
        </p:txBody>
      </p:sp>
      <p:sp>
        <p:nvSpPr>
          <p:cNvPr id="23" name="TextShape 4">
            <a:extLst>
              <a:ext uri="{FF2B5EF4-FFF2-40B4-BE49-F238E27FC236}">
                <a16:creationId xmlns:a16="http://schemas.microsoft.com/office/drawing/2014/main" id="{E6F640E6-F9CB-4F2E-AFE8-6EE1D6141178}"/>
              </a:ext>
            </a:extLst>
          </p:cNvPr>
          <p:cNvSpPr txBox="1"/>
          <p:nvPr/>
        </p:nvSpPr>
        <p:spPr>
          <a:xfrm>
            <a:off x="8173206" y="3110688"/>
            <a:ext cx="943368" cy="161583"/>
          </a:xfrm>
          <a:prstGeom prst="rect">
            <a:avLst/>
          </a:prstGeom>
          <a:noFill/>
          <a:ln>
            <a:noFill/>
          </a:ln>
        </p:spPr>
        <p:txBody>
          <a:bodyPr wrap="square" lIns="0" tIns="0" rIns="0" bIns="0" anchor="ctr">
            <a:spAutoFit/>
          </a:bodyPr>
          <a:lstStyle/>
          <a:p>
            <a:pPr algn="ctr"/>
            <a:r>
              <a:rPr lang="en-US" sz="1050" strike="noStrike" spc="-1">
                <a:latin typeface="Calibri"/>
                <a:ea typeface="Poppins-Regular"/>
              </a:rPr>
              <a:t>Slag Granulation</a:t>
            </a:r>
            <a:endParaRPr lang="en-US" sz="700" strike="noStrike" spc="-1">
              <a:latin typeface="Calibri"/>
              <a:ea typeface="Poppins-Regular"/>
            </a:endParaRPr>
          </a:p>
        </p:txBody>
      </p:sp>
      <p:sp>
        <p:nvSpPr>
          <p:cNvPr id="24" name="TextShape 4">
            <a:extLst>
              <a:ext uri="{FF2B5EF4-FFF2-40B4-BE49-F238E27FC236}">
                <a16:creationId xmlns:a16="http://schemas.microsoft.com/office/drawing/2014/main" id="{07D8F5B7-2355-4971-83C9-790753437D10}"/>
              </a:ext>
            </a:extLst>
          </p:cNvPr>
          <p:cNvSpPr txBox="1"/>
          <p:nvPr/>
        </p:nvSpPr>
        <p:spPr>
          <a:xfrm>
            <a:off x="6865626" y="4077621"/>
            <a:ext cx="1141476" cy="161583"/>
          </a:xfrm>
          <a:prstGeom prst="rect">
            <a:avLst/>
          </a:prstGeom>
          <a:noFill/>
          <a:ln>
            <a:noFill/>
          </a:ln>
        </p:spPr>
        <p:txBody>
          <a:bodyPr wrap="square" lIns="0" tIns="0" rIns="0" bIns="0" anchor="ctr">
            <a:spAutoFit/>
          </a:bodyPr>
          <a:lstStyle/>
          <a:p>
            <a:pPr algn="ctr"/>
            <a:r>
              <a:rPr lang="en-US" sz="1050" strike="noStrike" spc="-1">
                <a:latin typeface="Calibri"/>
                <a:ea typeface="Poppins-Regular"/>
              </a:rPr>
              <a:t>Raw Copper</a:t>
            </a:r>
            <a:endParaRPr lang="en-US" sz="700" strike="noStrike" spc="-1">
              <a:latin typeface="Calibri"/>
              <a:ea typeface="Poppins-Regul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5" descr="Gráfico, Gráfico de rectángulos&#10;&#10;Descripción generada automáticamente">
            <a:extLst>
              <a:ext uri="{FF2B5EF4-FFF2-40B4-BE49-F238E27FC236}">
                <a16:creationId xmlns:a16="http://schemas.microsoft.com/office/drawing/2014/main" id="{47B74E93-F4F2-435C-8C15-151845EFC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74101" cy="5670352"/>
          </a:xfrm>
          <a:prstGeom prst="rect">
            <a:avLst/>
          </a:prstGeom>
        </p:spPr>
      </p:pic>
      <p:sp>
        <p:nvSpPr>
          <p:cNvPr id="113" name="TextShape 1"/>
          <p:cNvSpPr txBox="1"/>
          <p:nvPr/>
        </p:nvSpPr>
        <p:spPr>
          <a:xfrm>
            <a:off x="504000" y="138767"/>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116" name="TextShape 3"/>
          <p:cNvSpPr txBox="1"/>
          <p:nvPr/>
        </p:nvSpPr>
        <p:spPr>
          <a:xfrm>
            <a:off x="214920" y="906141"/>
            <a:ext cx="9577080" cy="553998"/>
          </a:xfrm>
          <a:prstGeom prst="rect">
            <a:avLst/>
          </a:prstGeom>
          <a:noFill/>
          <a:ln>
            <a:noFill/>
          </a:ln>
        </p:spPr>
        <p:txBody>
          <a:bodyPr lIns="0" tIns="0" rIns="0" bIns="0" anchor="ctr">
            <a:spAutoFit/>
          </a:bodyPr>
          <a:lstStyle/>
          <a:p>
            <a:pPr algn="ctr"/>
            <a:r>
              <a:rPr lang="en-US" sz="3600" b="1" spc="-1">
                <a:latin typeface="Calibri"/>
                <a:ea typeface="Poppins-Bold"/>
              </a:rPr>
              <a:t>Compliance with the EU and Spain’s Goals</a:t>
            </a:r>
            <a:endParaRPr lang="es-ES" sz="3600" b="1" strike="noStrike" spc="-1">
              <a:latin typeface="Calibri"/>
              <a:ea typeface="Poppins-Bold"/>
            </a:endParaRPr>
          </a:p>
        </p:txBody>
      </p:sp>
      <p:sp>
        <p:nvSpPr>
          <p:cNvPr id="117" name="TextShape 4"/>
          <p:cNvSpPr txBox="1"/>
          <p:nvPr/>
        </p:nvSpPr>
        <p:spPr>
          <a:xfrm>
            <a:off x="5760000" y="1941183"/>
            <a:ext cx="4101480" cy="1661993"/>
          </a:xfrm>
          <a:prstGeom prst="rect">
            <a:avLst/>
          </a:prstGeom>
          <a:noFill/>
          <a:ln>
            <a:noFill/>
          </a:ln>
        </p:spPr>
        <p:txBody>
          <a:bodyPr lIns="0" tIns="0" rIns="0" bIns="0" anchor="ctr">
            <a:spAutoFit/>
          </a:bodyPr>
          <a:lstStyle/>
          <a:p>
            <a:r>
              <a:rPr lang="en-US" sz="2000" b="1" spc="-1">
                <a:latin typeface="Calibri"/>
                <a:ea typeface="Poppins-Regular"/>
              </a:rPr>
              <a:t>CLIMATE OBJECTIVES</a:t>
            </a:r>
            <a:br>
              <a:rPr lang="en-US"/>
            </a:br>
            <a:r>
              <a:rPr lang="en-US" sz="1200" b="1" spc="-1" err="1">
                <a:latin typeface="Calibri"/>
                <a:ea typeface="Poppins-Regular"/>
              </a:rPr>
              <a:t>CirCular</a:t>
            </a:r>
            <a:r>
              <a:rPr lang="en-US" sz="1200" b="1" spc="-1">
                <a:latin typeface="Calibri"/>
                <a:ea typeface="Poppins-Regular"/>
              </a:rPr>
              <a:t> will represent a reduction of between 55% and 65% of CO</a:t>
            </a:r>
            <a:r>
              <a:rPr lang="en-US" sz="1200" b="1" spc="-1" baseline="-25000">
                <a:latin typeface="Calibri"/>
                <a:ea typeface="Poppins-Regular"/>
              </a:rPr>
              <a:t>2</a:t>
            </a:r>
            <a:r>
              <a:rPr lang="en-US" sz="1200" b="1" spc="-1">
                <a:latin typeface="Calibri"/>
                <a:ea typeface="Poppins-Regular"/>
              </a:rPr>
              <a:t> emissions </a:t>
            </a:r>
            <a:r>
              <a:rPr lang="en-US" sz="1200" spc="-1">
                <a:latin typeface="Calibri"/>
                <a:ea typeface="Poppins-Regular"/>
              </a:rPr>
              <a:t>generated per unit of equivalent copper in the recycling of 'e-material', compared to the CO</a:t>
            </a:r>
            <a:r>
              <a:rPr lang="en-US" sz="1200" spc="-1" baseline="-25000">
                <a:latin typeface="Calibri"/>
                <a:ea typeface="Poppins-Regular"/>
              </a:rPr>
              <a:t>2</a:t>
            </a:r>
            <a:r>
              <a:rPr lang="en-US" sz="1200" spc="-1">
                <a:latin typeface="Calibri"/>
                <a:ea typeface="Poppins-Regular"/>
              </a:rPr>
              <a:t> generated in the entire metals production value-chain</a:t>
            </a:r>
            <a:br>
              <a:rPr lang="en-US"/>
            </a:br>
            <a:r>
              <a:rPr lang="en-US" sz="2800" b="1" strike="noStrike" spc="-1">
                <a:latin typeface="Calibri"/>
                <a:ea typeface="Poppins-Regular"/>
              </a:rPr>
              <a:t>55-65%</a:t>
            </a:r>
            <a:r>
              <a:rPr lang="en-US" sz="1200" b="1" strike="noStrike" spc="-1">
                <a:latin typeface="Calibri"/>
                <a:ea typeface="Poppins-Regular"/>
              </a:rPr>
              <a:t> reduction of CO</a:t>
            </a:r>
            <a:r>
              <a:rPr lang="en-US" sz="1200" b="1" strike="noStrike" spc="-1" baseline="-33000">
                <a:latin typeface="Calibri"/>
                <a:ea typeface="Poppins-Regular"/>
              </a:rPr>
              <a:t>2</a:t>
            </a:r>
            <a:r>
              <a:rPr lang="en-US" sz="1200" b="1" strike="noStrike" spc="-1">
                <a:latin typeface="Calibri"/>
                <a:ea typeface="Poppins-Regular"/>
              </a:rPr>
              <a:t> emissions generated per unit of </a:t>
            </a:r>
            <a:r>
              <a:rPr lang="en-US" sz="1200" b="1" spc="-1">
                <a:latin typeface="Calibri"/>
                <a:ea typeface="Poppins-Regular"/>
              </a:rPr>
              <a:t>equivalent copper</a:t>
            </a:r>
            <a:endParaRPr lang="en-US" sz="1200" b="0" strike="noStrike" spc="-1">
              <a:latin typeface="Calibri"/>
              <a:ea typeface="Poppins-Regular"/>
            </a:endParaRPr>
          </a:p>
        </p:txBody>
      </p:sp>
      <p:sp>
        <p:nvSpPr>
          <p:cNvPr id="118" name="TextShape 5"/>
          <p:cNvSpPr txBox="1"/>
          <p:nvPr/>
        </p:nvSpPr>
        <p:spPr>
          <a:xfrm>
            <a:off x="5690520" y="4627279"/>
            <a:ext cx="4101480" cy="615553"/>
          </a:xfrm>
          <a:prstGeom prst="rect">
            <a:avLst/>
          </a:prstGeom>
          <a:noFill/>
          <a:ln>
            <a:noFill/>
          </a:ln>
        </p:spPr>
        <p:txBody>
          <a:bodyPr lIns="0" tIns="0" rIns="0" bIns="0" anchor="ctr">
            <a:spAutoFit/>
          </a:bodyPr>
          <a:lstStyle/>
          <a:p>
            <a:pPr marL="228600" indent="-228600">
              <a:buAutoNum type="arabicParenBoth"/>
            </a:pPr>
            <a:r>
              <a:rPr lang="en-US" sz="800" spc="-1">
                <a:latin typeface="Calibri"/>
                <a:ea typeface="Poppins-Regular"/>
              </a:rPr>
              <a:t>Directive 2012/19 / EU sets an additional objective of increasing to 85% the collection of generated WEEE. On February 20</a:t>
            </a:r>
            <a:r>
              <a:rPr lang="en-US" sz="800" spc="-1" baseline="30000">
                <a:latin typeface="Calibri"/>
                <a:ea typeface="Poppins-Regular"/>
              </a:rPr>
              <a:t>th</a:t>
            </a:r>
            <a:r>
              <a:rPr lang="en-US" sz="800" spc="-1">
                <a:latin typeface="Calibri"/>
                <a:ea typeface="Poppins-Regular"/>
              </a:rPr>
              <a:t>, 2020, MITECO chose to keep calculating the target based on data of EEE available on the market, until more consistent information is available from the European Commission methodology for estimating the waste generated</a:t>
            </a:r>
          </a:p>
          <a:p>
            <a:pPr marL="228600" indent="-228600">
              <a:buAutoNum type="arabicParenBoth"/>
            </a:pPr>
            <a:r>
              <a:rPr lang="en-US" sz="800" spc="-1">
                <a:latin typeface="Calibri"/>
                <a:ea typeface="Poppins-Regular"/>
              </a:rPr>
              <a:t>EEE: Electrical and Electronic Equipment; WEEE: Waste Electrical and Electronic Equipment</a:t>
            </a:r>
            <a:endParaRPr lang="es-ES" sz="800" spc="-1">
              <a:latin typeface="Calibri"/>
              <a:ea typeface="Poppins-Regular"/>
            </a:endParaRPr>
          </a:p>
        </p:txBody>
      </p:sp>
      <p:sp>
        <p:nvSpPr>
          <p:cNvPr id="119" name="TextShape 6"/>
          <p:cNvSpPr txBox="1"/>
          <p:nvPr/>
        </p:nvSpPr>
        <p:spPr>
          <a:xfrm>
            <a:off x="322200" y="2030040"/>
            <a:ext cx="3160140" cy="954107"/>
          </a:xfrm>
          <a:prstGeom prst="rect">
            <a:avLst/>
          </a:prstGeom>
          <a:noFill/>
          <a:ln>
            <a:noFill/>
          </a:ln>
        </p:spPr>
        <p:txBody>
          <a:bodyPr wrap="square" lIns="0" tIns="0" rIns="0" bIns="0" anchor="ctr">
            <a:spAutoFit/>
          </a:bodyPr>
          <a:lstStyle/>
          <a:p>
            <a:r>
              <a:rPr lang="en-US" sz="2000" b="1" strike="noStrike" spc="-1">
                <a:solidFill>
                  <a:srgbClr val="FFFFFF"/>
                </a:solidFill>
                <a:latin typeface="Calibri"/>
                <a:ea typeface="Poppins-Regular"/>
              </a:rPr>
              <a:t>WEEE COLLECTION GOALS</a:t>
            </a:r>
          </a:p>
          <a:p>
            <a:r>
              <a:rPr lang="en-US" sz="1200" spc="-1">
                <a:solidFill>
                  <a:srgbClr val="FFFFFF"/>
                </a:solidFill>
                <a:latin typeface="Calibri"/>
                <a:ea typeface="Poppins-Regular"/>
              </a:rPr>
              <a:t>Minimum goal</a:t>
            </a:r>
            <a:r>
              <a:rPr lang="en-US" sz="1200" b="0" strike="noStrike" spc="-1">
                <a:solidFill>
                  <a:srgbClr val="FFFFFF"/>
                </a:solidFill>
                <a:latin typeface="Calibri"/>
                <a:ea typeface="Poppins-Regular"/>
              </a:rPr>
              <a:t> (according to</a:t>
            </a:r>
            <a:br>
              <a:rPr lang="en-US"/>
            </a:br>
            <a:r>
              <a:rPr lang="en-US" sz="1200" b="0" strike="noStrike" spc="-1">
                <a:solidFill>
                  <a:srgbClr val="FFFFFF"/>
                </a:solidFill>
                <a:latin typeface="Calibri"/>
                <a:ea typeface="Poppins-Regular"/>
              </a:rPr>
              <a:t>2012/19/UE Directive)</a:t>
            </a:r>
            <a:r>
              <a:rPr lang="en-US" sz="1200" spc="-1" baseline="30000">
                <a:solidFill>
                  <a:srgbClr val="FFFFFF"/>
                </a:solidFill>
                <a:latin typeface="Calibri"/>
                <a:ea typeface="Poppins-Regular"/>
              </a:rPr>
              <a:t> (1)</a:t>
            </a:r>
            <a:r>
              <a:rPr lang="en-US" sz="1200" b="0" strike="noStrike" spc="-1">
                <a:solidFill>
                  <a:srgbClr val="FFFFFF"/>
                </a:solidFill>
                <a:latin typeface="Calibri"/>
                <a:ea typeface="Poppins-Regular"/>
              </a:rPr>
              <a:t> </a:t>
            </a:r>
            <a:r>
              <a:rPr lang="en-US" sz="1800" b="1" strike="noStrike" spc="-1">
                <a:solidFill>
                  <a:srgbClr val="FFFFFF"/>
                </a:solidFill>
                <a:latin typeface="Calibri"/>
                <a:ea typeface="Poppins-Regular"/>
              </a:rPr>
              <a:t>65%</a:t>
            </a:r>
            <a:r>
              <a:rPr lang="en-US" sz="1200" b="0" strike="noStrike" spc="-1">
                <a:solidFill>
                  <a:srgbClr val="FFFFFF"/>
                </a:solidFill>
                <a:latin typeface="Calibri"/>
                <a:ea typeface="Poppins-Regular"/>
              </a:rPr>
              <a:t> of EEE</a:t>
            </a:r>
            <a:r>
              <a:rPr lang="en-US" sz="1200" b="0" strike="noStrike" spc="-1" baseline="30000">
                <a:solidFill>
                  <a:srgbClr val="FFFFFF"/>
                </a:solidFill>
                <a:latin typeface="Calibri"/>
                <a:ea typeface="Poppins-Regular"/>
              </a:rPr>
              <a:t>(2)  </a:t>
            </a:r>
            <a:r>
              <a:rPr lang="en-US" sz="1200" b="0" strike="noStrike" spc="-1">
                <a:solidFill>
                  <a:srgbClr val="FFFFFF"/>
                </a:solidFill>
                <a:latin typeface="Calibri"/>
                <a:ea typeface="Poppins-Regular"/>
              </a:rPr>
              <a:t>introduced on the market in the last 3 years</a:t>
            </a:r>
          </a:p>
        </p:txBody>
      </p:sp>
      <p:sp>
        <p:nvSpPr>
          <p:cNvPr id="120" name="TextShape 7"/>
          <p:cNvSpPr txBox="1"/>
          <p:nvPr/>
        </p:nvSpPr>
        <p:spPr>
          <a:xfrm>
            <a:off x="322200" y="5141361"/>
            <a:ext cx="4101480" cy="553998"/>
          </a:xfrm>
          <a:prstGeom prst="rect">
            <a:avLst/>
          </a:prstGeom>
          <a:noFill/>
          <a:ln>
            <a:noFill/>
          </a:ln>
        </p:spPr>
        <p:txBody>
          <a:bodyPr lIns="0" tIns="0" rIns="0" bIns="0" anchor="ctr">
            <a:spAutoFit/>
          </a:bodyPr>
          <a:lstStyle/>
          <a:p>
            <a:r>
              <a:rPr lang="en-US" sz="1200" b="0" strike="noStrike" spc="-1" err="1">
                <a:solidFill>
                  <a:srgbClr val="FFFFFF"/>
                </a:solidFill>
                <a:latin typeface="Calibri"/>
                <a:ea typeface="Poppins-Regular"/>
              </a:rPr>
              <a:t>CirCular</a:t>
            </a:r>
            <a:r>
              <a:rPr lang="en-US" sz="1200" b="0" strike="noStrike" spc="-1">
                <a:solidFill>
                  <a:srgbClr val="FFFFFF"/>
                </a:solidFill>
                <a:latin typeface="Calibri"/>
                <a:ea typeface="Poppins-Regular"/>
              </a:rPr>
              <a:t> will lead to reach a collection and recycling rate of 100% of the WEEE generate</a:t>
            </a:r>
            <a:r>
              <a:rPr lang="en-US" sz="1200" spc="-1">
                <a:solidFill>
                  <a:srgbClr val="FFFFFF"/>
                </a:solidFill>
                <a:latin typeface="Calibri"/>
                <a:ea typeface="Poppins-Regular"/>
              </a:rPr>
              <a:t>d in Spain</a:t>
            </a:r>
            <a:endParaRPr lang="en-US" sz="1200" b="0" strike="noStrike" spc="-1">
              <a:solidFill>
                <a:srgbClr val="FFFFFF"/>
              </a:solidFill>
              <a:latin typeface="Calibri"/>
              <a:ea typeface="Poppins-Regular"/>
            </a:endParaRPr>
          </a:p>
          <a:p>
            <a:endParaRPr lang="en-US" sz="1200" b="0" strike="noStrike" spc="-1">
              <a:solidFill>
                <a:srgbClr val="FFFFFF"/>
              </a:solidFill>
              <a:latin typeface="Calibri"/>
              <a:ea typeface="Poppins-Regular"/>
            </a:endParaRPr>
          </a:p>
        </p:txBody>
      </p:sp>
      <p:sp>
        <p:nvSpPr>
          <p:cNvPr id="10" name="TextShape 3">
            <a:extLst>
              <a:ext uri="{FF2B5EF4-FFF2-40B4-BE49-F238E27FC236}">
                <a16:creationId xmlns:a16="http://schemas.microsoft.com/office/drawing/2014/main" id="{83008507-377B-44D4-9A3F-147332760253}"/>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trike="noStrike" spc="-1">
                <a:latin typeface="Calibri"/>
              </a:rPr>
              <a:t>12</a:t>
            </a:r>
          </a:p>
        </p:txBody>
      </p:sp>
      <p:sp>
        <p:nvSpPr>
          <p:cNvPr id="2" name="Rectangle 1">
            <a:extLst>
              <a:ext uri="{FF2B5EF4-FFF2-40B4-BE49-F238E27FC236}">
                <a16:creationId xmlns:a16="http://schemas.microsoft.com/office/drawing/2014/main" id="{F2E34E51-87F5-4E7A-ACCA-F7723601684F}"/>
              </a:ext>
            </a:extLst>
          </p:cNvPr>
          <p:cNvSpPr/>
          <p:nvPr/>
        </p:nvSpPr>
        <p:spPr>
          <a:xfrm>
            <a:off x="214920" y="2331720"/>
            <a:ext cx="3267420" cy="652427"/>
          </a:xfrm>
          <a:prstGeom prst="rect">
            <a:avLst/>
          </a:prstGeom>
          <a:noFill/>
          <a:ln w="3175">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Shape 7">
            <a:extLst>
              <a:ext uri="{FF2B5EF4-FFF2-40B4-BE49-F238E27FC236}">
                <a16:creationId xmlns:a16="http://schemas.microsoft.com/office/drawing/2014/main" id="{8ED89743-0EB6-4671-B057-115604833C57}"/>
              </a:ext>
            </a:extLst>
          </p:cNvPr>
          <p:cNvSpPr txBox="1"/>
          <p:nvPr/>
        </p:nvSpPr>
        <p:spPr>
          <a:xfrm rot="16200000">
            <a:off x="-107968" y="3949453"/>
            <a:ext cx="1037944" cy="184666"/>
          </a:xfrm>
          <a:prstGeom prst="rect">
            <a:avLst/>
          </a:prstGeom>
          <a:noFill/>
          <a:ln>
            <a:noFill/>
          </a:ln>
        </p:spPr>
        <p:txBody>
          <a:bodyPr wrap="square" lIns="0" tIns="0" rIns="0" bIns="0" anchor="ctr">
            <a:spAutoFit/>
          </a:bodyPr>
          <a:lstStyle/>
          <a:p>
            <a:pPr algn="ctr"/>
            <a:r>
              <a:rPr lang="en-US" sz="1200" b="1" strike="noStrike" spc="-1">
                <a:solidFill>
                  <a:srgbClr val="FFFFFF"/>
                </a:solidFill>
                <a:latin typeface="Calibri"/>
                <a:ea typeface="Poppins-Regular"/>
              </a:rPr>
              <a:t>Collection rate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Shape 1"/>
          <p:cNvSpPr txBox="1"/>
          <p:nvPr/>
        </p:nvSpPr>
        <p:spPr>
          <a:xfrm>
            <a:off x="504000" y="226080"/>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127" name="TextShape 2"/>
          <p:cNvSpPr txBox="1"/>
          <p:nvPr/>
        </p:nvSpPr>
        <p:spPr>
          <a:xfrm>
            <a:off x="504000" y="1326600"/>
            <a:ext cx="9071640" cy="3288240"/>
          </a:xfrm>
          <a:prstGeom prst="rect">
            <a:avLst/>
          </a:prstGeom>
          <a:noFill/>
          <a:ln>
            <a:noFill/>
          </a:ln>
        </p:spPr>
        <p:txBody>
          <a:bodyPr lIns="0" tIns="0" rIns="0" bIns="0">
            <a:normAutofit/>
          </a:bodyPr>
          <a:lstStyle/>
          <a:p>
            <a:endParaRPr lang="es-ES" sz="3200" b="0" strike="noStrike" spc="-1">
              <a:latin typeface="Arial"/>
            </a:endParaRPr>
          </a:p>
        </p:txBody>
      </p:sp>
      <p:pic>
        <p:nvPicPr>
          <p:cNvPr id="128" name="Imagen 127"/>
          <p:cNvPicPr/>
          <p:nvPr/>
        </p:nvPicPr>
        <p:blipFill>
          <a:blip r:embed="rId2"/>
          <a:stretch/>
        </p:blipFill>
        <p:spPr>
          <a:xfrm>
            <a:off x="0" y="0"/>
            <a:ext cx="10077480" cy="5669640"/>
          </a:xfrm>
          <a:prstGeom prst="rect">
            <a:avLst/>
          </a:prstGeom>
          <a:ln>
            <a:noFill/>
          </a:ln>
        </p:spPr>
      </p:pic>
      <p:sp>
        <p:nvSpPr>
          <p:cNvPr id="129" name="TextShape 3"/>
          <p:cNvSpPr txBox="1"/>
          <p:nvPr/>
        </p:nvSpPr>
        <p:spPr>
          <a:xfrm>
            <a:off x="496800" y="906501"/>
            <a:ext cx="9080280" cy="553998"/>
          </a:xfrm>
          <a:prstGeom prst="rect">
            <a:avLst/>
          </a:prstGeom>
          <a:noFill/>
          <a:ln>
            <a:noFill/>
          </a:ln>
        </p:spPr>
        <p:txBody>
          <a:bodyPr lIns="0" tIns="0" rIns="0" bIns="0" anchor="ctr">
            <a:spAutoFit/>
          </a:bodyPr>
          <a:lstStyle/>
          <a:p>
            <a:pPr algn="ctr"/>
            <a:r>
              <a:rPr lang="en-US" sz="3600" b="1" strike="noStrike" spc="-1">
                <a:latin typeface="Calibri"/>
              </a:rPr>
              <a:t>Driving and Innovative Project</a:t>
            </a:r>
            <a:endParaRPr lang="en-US" sz="3600" b="1" strike="noStrike" spc="-1">
              <a:latin typeface="Poppins-Bold"/>
              <a:ea typeface="Poppins-Bold"/>
            </a:endParaRPr>
          </a:p>
        </p:txBody>
      </p:sp>
      <p:sp>
        <p:nvSpPr>
          <p:cNvPr id="130" name="TextShape 4"/>
          <p:cNvSpPr txBox="1"/>
          <p:nvPr/>
        </p:nvSpPr>
        <p:spPr>
          <a:xfrm>
            <a:off x="468000" y="2668475"/>
            <a:ext cx="2843640" cy="2677656"/>
          </a:xfrm>
          <a:prstGeom prst="rect">
            <a:avLst/>
          </a:prstGeom>
          <a:noFill/>
          <a:ln>
            <a:noFill/>
          </a:ln>
        </p:spPr>
        <p:txBody>
          <a:bodyPr wrap="square" lIns="0" tIns="0" rIns="0" bIns="0" anchor="ctr">
            <a:spAutoFit/>
          </a:bodyPr>
          <a:lstStyle/>
          <a:p>
            <a:r>
              <a:rPr lang="en-US" sz="1800" b="1" strike="noStrike" spc="-1">
                <a:solidFill>
                  <a:srgbClr val="FFFFFF"/>
                </a:solidFill>
                <a:latin typeface="Calibri"/>
                <a:ea typeface="Poppins-Bold"/>
              </a:rPr>
              <a:t>INNOVATION</a:t>
            </a:r>
            <a:br>
              <a:rPr lang="en-US"/>
            </a:br>
            <a:r>
              <a:rPr lang="en-US" sz="1300" spc="-1" err="1">
                <a:solidFill>
                  <a:srgbClr val="000000"/>
                </a:solidFill>
                <a:latin typeface="Calibri"/>
                <a:ea typeface="Poppins-Bold"/>
              </a:rPr>
              <a:t>CirCular</a:t>
            </a:r>
            <a:r>
              <a:rPr lang="en-US" sz="1300" spc="-1">
                <a:solidFill>
                  <a:srgbClr val="000000"/>
                </a:solidFill>
                <a:latin typeface="Calibri"/>
                <a:ea typeface="Poppins-Bold"/>
              </a:rPr>
              <a:t> will be the </a:t>
            </a:r>
            <a:r>
              <a:rPr lang="en-US" sz="1300" b="1" spc="-1">
                <a:solidFill>
                  <a:srgbClr val="000000"/>
                </a:solidFill>
                <a:latin typeface="Calibri"/>
                <a:ea typeface="Poppins-Bold"/>
              </a:rPr>
              <a:t>first 'e-material' recycling plant </a:t>
            </a:r>
            <a:r>
              <a:rPr lang="en-US" sz="1300" spc="-1">
                <a:solidFill>
                  <a:srgbClr val="000000"/>
                </a:solidFill>
                <a:latin typeface="Calibri"/>
                <a:ea typeface="Poppins-Bold"/>
              </a:rPr>
              <a:t>in Southern Europe</a:t>
            </a:r>
          </a:p>
          <a:p>
            <a:r>
              <a:rPr lang="en-US" sz="1300" b="1" spc="-1">
                <a:solidFill>
                  <a:srgbClr val="000000"/>
                </a:solidFill>
                <a:latin typeface="Calibri"/>
                <a:ea typeface="Poppins-Bold"/>
              </a:rPr>
              <a:t>Innovative technology </a:t>
            </a:r>
            <a:r>
              <a:rPr lang="en-US" sz="1300" spc="-1">
                <a:solidFill>
                  <a:srgbClr val="000000"/>
                </a:solidFill>
                <a:latin typeface="Calibri"/>
                <a:ea typeface="Poppins-Bold"/>
              </a:rPr>
              <a:t>based on a new proprietary metallurgical process for the treatment of this material in a submerged lance furnace (ISASMELT®)</a:t>
            </a:r>
            <a:endParaRPr lang="en-US" sz="1300" strike="noStrike" spc="-1">
              <a:latin typeface="Arial"/>
            </a:endParaRPr>
          </a:p>
          <a:p>
            <a:pPr marL="216000" indent="-216000">
              <a:buClr>
                <a:srgbClr val="000000"/>
              </a:buClr>
              <a:buSzPct val="45000"/>
              <a:buFont typeface="Wingdings" charset="2"/>
              <a:buChar char=""/>
            </a:pPr>
            <a:r>
              <a:rPr lang="en-US" sz="1300" b="1" spc="-1">
                <a:solidFill>
                  <a:srgbClr val="000000"/>
                </a:solidFill>
                <a:latin typeface="Calibri"/>
                <a:ea typeface="Poppins-Bold"/>
              </a:rPr>
              <a:t>Maximize metal recovery</a:t>
            </a:r>
            <a:endParaRPr lang="en-US" sz="1300" b="0" strike="noStrike" spc="-1">
              <a:latin typeface="Arial"/>
            </a:endParaRPr>
          </a:p>
          <a:p>
            <a:pPr marL="216000" indent="-216000">
              <a:buClr>
                <a:srgbClr val="000000"/>
              </a:buClr>
              <a:buSzPct val="45000"/>
              <a:buFont typeface="Wingdings" charset="2"/>
              <a:buChar char=""/>
            </a:pPr>
            <a:r>
              <a:rPr lang="en-US" sz="1300" b="1" spc="-1">
                <a:solidFill>
                  <a:srgbClr val="000000"/>
                </a:solidFill>
                <a:latin typeface="Calibri"/>
                <a:ea typeface="Poppins-Bold"/>
              </a:rPr>
              <a:t>Energy recovery to self generate 50% of the electricity needed </a:t>
            </a:r>
            <a:r>
              <a:rPr lang="en-US" sz="1300" spc="-1">
                <a:solidFill>
                  <a:srgbClr val="000000"/>
                </a:solidFill>
                <a:latin typeface="Calibri"/>
                <a:ea typeface="Poppins-Bold"/>
              </a:rPr>
              <a:t>throughout the process</a:t>
            </a:r>
            <a:endParaRPr lang="en-US" sz="1300" strike="noStrike" spc="-1">
              <a:latin typeface="Arial"/>
            </a:endParaRPr>
          </a:p>
          <a:p>
            <a:pPr marL="216000" indent="-216000">
              <a:buClr>
                <a:srgbClr val="000000"/>
              </a:buClr>
              <a:buSzPct val="45000"/>
              <a:buFont typeface="Wingdings" charset="2"/>
              <a:buChar char=""/>
            </a:pPr>
            <a:r>
              <a:rPr lang="en-US" sz="1300" b="1" spc="-1">
                <a:solidFill>
                  <a:srgbClr val="000000"/>
                </a:solidFill>
                <a:latin typeface="Calibri"/>
                <a:ea typeface="Poppins-Bold"/>
              </a:rPr>
              <a:t>Scalable technology </a:t>
            </a:r>
            <a:r>
              <a:rPr lang="en-US" sz="1300" spc="-1">
                <a:solidFill>
                  <a:srgbClr val="000000"/>
                </a:solidFill>
                <a:latin typeface="Calibri"/>
                <a:ea typeface="Poppins-Bold"/>
              </a:rPr>
              <a:t>to increase treatment capacity</a:t>
            </a:r>
            <a:endParaRPr lang="en-US" sz="1300" strike="noStrike" spc="-1">
              <a:latin typeface="Arial"/>
            </a:endParaRPr>
          </a:p>
        </p:txBody>
      </p:sp>
      <p:sp>
        <p:nvSpPr>
          <p:cNvPr id="131" name="TextShape 5"/>
          <p:cNvSpPr txBox="1"/>
          <p:nvPr/>
        </p:nvSpPr>
        <p:spPr>
          <a:xfrm>
            <a:off x="3778770" y="2668475"/>
            <a:ext cx="2090520" cy="1277273"/>
          </a:xfrm>
          <a:prstGeom prst="rect">
            <a:avLst/>
          </a:prstGeom>
          <a:noFill/>
          <a:ln>
            <a:noFill/>
          </a:ln>
        </p:spPr>
        <p:txBody>
          <a:bodyPr lIns="0" tIns="0" rIns="0" bIns="0" anchor="ctr">
            <a:spAutoFit/>
          </a:bodyPr>
          <a:lstStyle/>
          <a:p>
            <a:r>
              <a:rPr lang="en-US" sz="1800" b="1" strike="noStrike" spc="-1">
                <a:solidFill>
                  <a:srgbClr val="FFFFFF"/>
                </a:solidFill>
                <a:latin typeface="Calibri"/>
                <a:ea typeface="Poppins-Bold"/>
              </a:rPr>
              <a:t>DIGITALIZATION</a:t>
            </a:r>
            <a:br>
              <a:rPr lang="en-US"/>
            </a:br>
            <a:r>
              <a:rPr lang="en-US" sz="1300" b="1" strike="noStrike" spc="-1">
                <a:solidFill>
                  <a:srgbClr val="000000"/>
                </a:solidFill>
                <a:latin typeface="Calibri"/>
                <a:ea typeface="Poppins-Bold"/>
              </a:rPr>
              <a:t>100% digitalized process:</a:t>
            </a:r>
            <a:endParaRPr lang="en-US" sz="1300" b="0" strike="noStrike" spc="-1">
              <a:latin typeface="Arial"/>
            </a:endParaRPr>
          </a:p>
          <a:p>
            <a:pPr marL="216000" indent="-216000">
              <a:buClr>
                <a:srgbClr val="000000"/>
              </a:buClr>
              <a:buSzPct val="45000"/>
              <a:buFont typeface="Wingdings" charset="2"/>
              <a:buChar char=""/>
            </a:pPr>
            <a:r>
              <a:rPr lang="en-US" sz="1300" spc="-1">
                <a:solidFill>
                  <a:srgbClr val="000000"/>
                </a:solidFill>
                <a:latin typeface="Calibri"/>
                <a:ea typeface="Poppins-Bold"/>
              </a:rPr>
              <a:t>Digital twin</a:t>
            </a:r>
            <a:endParaRPr lang="en-US" sz="1300" b="0" strike="noStrike" spc="-1">
              <a:latin typeface="Arial"/>
            </a:endParaRPr>
          </a:p>
          <a:p>
            <a:pPr marL="216000" indent="-216000">
              <a:buClr>
                <a:srgbClr val="000000"/>
              </a:buClr>
              <a:buSzPct val="45000"/>
              <a:buFont typeface="Wingdings" charset="2"/>
              <a:buChar char=""/>
            </a:pPr>
            <a:r>
              <a:rPr lang="en-US" sz="1300" b="0" strike="noStrike" spc="-1">
                <a:solidFill>
                  <a:srgbClr val="000000"/>
                </a:solidFill>
                <a:latin typeface="Calibri"/>
                <a:ea typeface="Poppins-Bold"/>
              </a:rPr>
              <a:t>Training</a:t>
            </a:r>
            <a:endParaRPr lang="en-US" sz="1300" b="0" strike="noStrike" spc="-1">
              <a:latin typeface="Arial"/>
            </a:endParaRPr>
          </a:p>
          <a:p>
            <a:pPr marL="216000" indent="-216000">
              <a:buClr>
                <a:srgbClr val="000000"/>
              </a:buClr>
              <a:buSzPct val="45000"/>
              <a:buFont typeface="Wingdings" charset="2"/>
              <a:buChar char=""/>
            </a:pPr>
            <a:r>
              <a:rPr lang="en-US" sz="1300" b="0" strike="noStrike" spc="-1">
                <a:solidFill>
                  <a:srgbClr val="000000"/>
                </a:solidFill>
                <a:latin typeface="Calibri"/>
                <a:ea typeface="Poppins-Bold"/>
              </a:rPr>
              <a:t>Materials mix</a:t>
            </a:r>
            <a:endParaRPr lang="en-US" sz="1300" b="0" strike="noStrike" spc="-1">
              <a:latin typeface="Arial"/>
            </a:endParaRPr>
          </a:p>
          <a:p>
            <a:pPr marL="216000" indent="-216000">
              <a:buClr>
                <a:srgbClr val="000000"/>
              </a:buClr>
              <a:buSzPct val="45000"/>
              <a:buFont typeface="Wingdings" charset="2"/>
              <a:buChar char=""/>
            </a:pPr>
            <a:r>
              <a:rPr lang="en-US" sz="1300" b="0" strike="noStrike" spc="-1">
                <a:solidFill>
                  <a:srgbClr val="000000"/>
                </a:solidFill>
                <a:latin typeface="Calibri"/>
                <a:ea typeface="Poppins-Bold"/>
              </a:rPr>
              <a:t>Process control</a:t>
            </a:r>
            <a:endParaRPr lang="en-US" sz="1300" b="0" strike="noStrike" spc="-1">
              <a:latin typeface="Arial"/>
            </a:endParaRPr>
          </a:p>
        </p:txBody>
      </p:sp>
      <p:sp>
        <p:nvSpPr>
          <p:cNvPr id="132" name="TextShape 6"/>
          <p:cNvSpPr txBox="1"/>
          <p:nvPr/>
        </p:nvSpPr>
        <p:spPr>
          <a:xfrm>
            <a:off x="6897423" y="2668475"/>
            <a:ext cx="2551378" cy="2277547"/>
          </a:xfrm>
          <a:prstGeom prst="rect">
            <a:avLst/>
          </a:prstGeom>
          <a:noFill/>
          <a:ln>
            <a:noFill/>
          </a:ln>
        </p:spPr>
        <p:txBody>
          <a:bodyPr wrap="square" lIns="0" tIns="0" rIns="0" bIns="0" anchor="ctr">
            <a:spAutoFit/>
          </a:bodyPr>
          <a:lstStyle/>
          <a:p>
            <a:r>
              <a:rPr lang="es-ES" sz="1800" b="1" strike="noStrike" spc="-1">
                <a:solidFill>
                  <a:srgbClr val="FFFFFF"/>
                </a:solidFill>
                <a:latin typeface="Calibri"/>
                <a:ea typeface="Poppins-Bold"/>
              </a:rPr>
              <a:t>KNOCK-ON EFFECT</a:t>
            </a:r>
            <a:br>
              <a:rPr/>
            </a:br>
            <a:r>
              <a:rPr lang="en-US" sz="1300" spc="-1">
                <a:solidFill>
                  <a:srgbClr val="000000"/>
                </a:solidFill>
                <a:latin typeface="Calibri"/>
                <a:ea typeface="Poppins-Bold"/>
              </a:rPr>
              <a:t>The ‘</a:t>
            </a:r>
            <a:r>
              <a:rPr lang="en-US" sz="1300" spc="-1" err="1">
                <a:solidFill>
                  <a:srgbClr val="000000"/>
                </a:solidFill>
                <a:latin typeface="Calibri"/>
                <a:ea typeface="Poppins-Bold"/>
              </a:rPr>
              <a:t>CirCular</a:t>
            </a:r>
            <a:r>
              <a:rPr lang="en-US" sz="1300" spc="-1">
                <a:solidFill>
                  <a:srgbClr val="000000"/>
                </a:solidFill>
                <a:latin typeface="Calibri"/>
                <a:ea typeface="Poppins-Bold"/>
              </a:rPr>
              <a:t> </a:t>
            </a:r>
            <a:r>
              <a:rPr lang="en-US" sz="1300" spc="-1" err="1">
                <a:solidFill>
                  <a:srgbClr val="000000"/>
                </a:solidFill>
                <a:latin typeface="Calibri"/>
                <a:ea typeface="Poppins-Bold"/>
              </a:rPr>
              <a:t>Plus’</a:t>
            </a:r>
            <a:r>
              <a:rPr lang="en-US" sz="1300" spc="-1" baseline="30000">
                <a:solidFill>
                  <a:srgbClr val="000000"/>
                </a:solidFill>
                <a:latin typeface="Calibri"/>
                <a:ea typeface="Poppins-Bold"/>
              </a:rPr>
              <a:t> (1)</a:t>
            </a:r>
            <a:r>
              <a:rPr lang="en-US" sz="1300" spc="-1">
                <a:solidFill>
                  <a:srgbClr val="000000"/>
                </a:solidFill>
                <a:latin typeface="Calibri"/>
                <a:ea typeface="Poppins-Bold"/>
              </a:rPr>
              <a:t> project incorporates more than 30 service companies, clients and suppliers that will develop additional projects to </a:t>
            </a:r>
            <a:r>
              <a:rPr lang="en-US" sz="1300" spc="-1" err="1">
                <a:solidFill>
                  <a:srgbClr val="000000"/>
                </a:solidFill>
                <a:latin typeface="Calibri"/>
                <a:ea typeface="Poppins-Bold"/>
              </a:rPr>
              <a:t>CirCular</a:t>
            </a:r>
            <a:r>
              <a:rPr lang="en-US" sz="1300" spc="-1">
                <a:solidFill>
                  <a:srgbClr val="000000"/>
                </a:solidFill>
                <a:latin typeface="Calibri"/>
                <a:ea typeface="Poppins-Bold"/>
              </a:rPr>
              <a:t> with an additional investment of </a:t>
            </a:r>
            <a:r>
              <a:rPr lang="en-US" sz="1300" b="1" spc="-1">
                <a:solidFill>
                  <a:srgbClr val="000000"/>
                </a:solidFill>
                <a:latin typeface="Calibri"/>
                <a:ea typeface="Poppins-Bold"/>
              </a:rPr>
              <a:t>260 million euros</a:t>
            </a:r>
          </a:p>
          <a:p>
            <a:r>
              <a:rPr lang="en-US" sz="1300" b="1" spc="-1">
                <a:solidFill>
                  <a:srgbClr val="000000"/>
                </a:solidFill>
                <a:latin typeface="Calibri"/>
                <a:ea typeface="Poppins-Bold"/>
              </a:rPr>
              <a:t>and a generation of</a:t>
            </a:r>
          </a:p>
          <a:p>
            <a:r>
              <a:rPr lang="en-US" sz="1300" b="1" spc="-1">
                <a:solidFill>
                  <a:srgbClr val="000000"/>
                </a:solidFill>
                <a:latin typeface="Calibri"/>
                <a:ea typeface="Poppins-Bold"/>
              </a:rPr>
              <a:t>additional permanent </a:t>
            </a:r>
          </a:p>
          <a:p>
            <a:r>
              <a:rPr lang="en-US" sz="1300" b="1" spc="-1">
                <a:solidFill>
                  <a:srgbClr val="000000"/>
                </a:solidFill>
                <a:latin typeface="Calibri"/>
                <a:ea typeface="Poppins-Bold"/>
              </a:rPr>
              <a:t>employment for</a:t>
            </a:r>
          </a:p>
          <a:p>
            <a:r>
              <a:rPr lang="en-US" sz="1300" b="1" spc="-1">
                <a:solidFill>
                  <a:srgbClr val="000000"/>
                </a:solidFill>
                <a:latin typeface="Calibri"/>
                <a:ea typeface="Poppins-Bold"/>
              </a:rPr>
              <a:t>350 people</a:t>
            </a:r>
            <a:endParaRPr lang="es-ES" sz="1300" spc="-1"/>
          </a:p>
        </p:txBody>
      </p:sp>
      <p:sp>
        <p:nvSpPr>
          <p:cNvPr id="9" name="TextShape 3">
            <a:extLst>
              <a:ext uri="{FF2B5EF4-FFF2-40B4-BE49-F238E27FC236}">
                <a16:creationId xmlns:a16="http://schemas.microsoft.com/office/drawing/2014/main" id="{1F69A061-0B9E-4382-85B3-5A589DAC77AE}"/>
              </a:ext>
            </a:extLst>
          </p:cNvPr>
          <p:cNvSpPr txBox="1"/>
          <p:nvPr/>
        </p:nvSpPr>
        <p:spPr>
          <a:xfrm>
            <a:off x="9582480" y="5358201"/>
            <a:ext cx="373320" cy="153888"/>
          </a:xfrm>
          <a:prstGeom prst="rect">
            <a:avLst/>
          </a:prstGeom>
          <a:noFill/>
          <a:ln>
            <a:noFill/>
          </a:ln>
        </p:spPr>
        <p:txBody>
          <a:bodyPr wrap="square" lIns="0" tIns="0" rIns="0" bIns="0" anchor="ctr">
            <a:spAutoFit/>
          </a:bodyPr>
          <a:lstStyle/>
          <a:p>
            <a:pPr algn="ctr"/>
            <a:r>
              <a:rPr lang="es-ES" sz="1000" strike="noStrike" spc="-1">
                <a:latin typeface="Calibri"/>
              </a:rPr>
              <a:t>13</a:t>
            </a:r>
          </a:p>
        </p:txBody>
      </p:sp>
      <p:sp>
        <p:nvSpPr>
          <p:cNvPr id="10" name="Rectángulo 9">
            <a:extLst>
              <a:ext uri="{FF2B5EF4-FFF2-40B4-BE49-F238E27FC236}">
                <a16:creationId xmlns:a16="http://schemas.microsoft.com/office/drawing/2014/main" id="{FBCF70DC-6FCE-4943-AC76-2CE8FB889315}"/>
              </a:ext>
            </a:extLst>
          </p:cNvPr>
          <p:cNvSpPr/>
          <p:nvPr/>
        </p:nvSpPr>
        <p:spPr>
          <a:xfrm>
            <a:off x="6768986" y="5216727"/>
            <a:ext cx="2843639" cy="338554"/>
          </a:xfrm>
          <a:prstGeom prst="rect">
            <a:avLst/>
          </a:prstGeom>
        </p:spPr>
        <p:txBody>
          <a:bodyPr wrap="square">
            <a:spAutoFit/>
          </a:bodyPr>
          <a:lstStyle/>
          <a:p>
            <a:r>
              <a:rPr lang="es-ES" sz="800" spc="-1">
                <a:solidFill>
                  <a:srgbClr val="000000"/>
                </a:solidFill>
                <a:latin typeface="Calibri"/>
                <a:ea typeface="Poppins-Regular"/>
              </a:rPr>
              <a:t>(1)</a:t>
            </a:r>
            <a:r>
              <a:rPr lang="es-ES" sz="800" b="1" spc="-1">
                <a:solidFill>
                  <a:srgbClr val="000000"/>
                </a:solidFill>
                <a:latin typeface="Calibri"/>
                <a:ea typeface="Poppins-Bold"/>
              </a:rPr>
              <a:t> </a:t>
            </a:r>
            <a:r>
              <a:rPr lang="en-US" sz="800" spc="-1">
                <a:solidFill>
                  <a:srgbClr val="000000"/>
                </a:solidFill>
                <a:latin typeface="Calibri"/>
                <a:ea typeface="Poppins-Bold"/>
              </a:rPr>
              <a:t>‘</a:t>
            </a:r>
            <a:r>
              <a:rPr lang="en-US" sz="800" spc="-1" err="1">
                <a:solidFill>
                  <a:srgbClr val="000000"/>
                </a:solidFill>
                <a:latin typeface="Calibri"/>
                <a:ea typeface="Poppins-Bold"/>
              </a:rPr>
              <a:t>CirCular</a:t>
            </a:r>
            <a:r>
              <a:rPr lang="en-US" sz="800" spc="-1">
                <a:solidFill>
                  <a:srgbClr val="000000"/>
                </a:solidFill>
                <a:latin typeface="Calibri"/>
                <a:ea typeface="Poppins-Bold"/>
              </a:rPr>
              <a:t> Plus’: project submitted to the Program to Promote Industrial Competitiveness and Sustainability Driving Projects.</a:t>
            </a:r>
            <a:endParaRPr lang="es-ES" sz="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FCF6DFB-6C3F-40A3-AAC4-37DA9CFBB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 y="0"/>
            <a:ext cx="10079018" cy="5670550"/>
          </a:xfrm>
          <a:prstGeom prst="rect">
            <a:avLst/>
          </a:prstGeom>
        </p:spPr>
      </p:pic>
      <p:sp>
        <p:nvSpPr>
          <p:cNvPr id="147" name="TextShape 1"/>
          <p:cNvSpPr txBox="1"/>
          <p:nvPr/>
        </p:nvSpPr>
        <p:spPr>
          <a:xfrm>
            <a:off x="504492" y="1496961"/>
            <a:ext cx="9071640" cy="1836173"/>
          </a:xfrm>
          <a:prstGeom prst="rect">
            <a:avLst/>
          </a:prstGeom>
          <a:noFill/>
          <a:ln>
            <a:noFill/>
          </a:ln>
        </p:spPr>
        <p:txBody>
          <a:bodyPr lIns="0" tIns="0" rIns="0" bIns="0">
            <a:normAutofit lnSpcReduction="10000"/>
          </a:bodyPr>
          <a:lstStyle/>
          <a:p>
            <a:pPr algn="ctr">
              <a:lnSpc>
                <a:spcPct val="50000"/>
              </a:lnSpc>
              <a:spcBef>
                <a:spcPts val="1800"/>
              </a:spcBef>
            </a:pPr>
            <a:r>
              <a:rPr lang="en-US" sz="2400" b="1" spc="-1">
                <a:solidFill>
                  <a:schemeClr val="tx1">
                    <a:lumMod val="65000"/>
                    <a:lumOff val="35000"/>
                  </a:schemeClr>
                </a:solidFill>
                <a:latin typeface="Calibri"/>
              </a:rPr>
              <a:t>With </a:t>
            </a:r>
            <a:r>
              <a:rPr lang="en-US" sz="2400" b="1" spc="-1" err="1">
                <a:solidFill>
                  <a:schemeClr val="tx1">
                    <a:lumMod val="65000"/>
                    <a:lumOff val="35000"/>
                  </a:schemeClr>
                </a:solidFill>
                <a:latin typeface="Calibri"/>
              </a:rPr>
              <a:t>CirCular</a:t>
            </a:r>
            <a:r>
              <a:rPr lang="en-US" sz="2400" b="1" spc="-1">
                <a:solidFill>
                  <a:schemeClr val="tx1">
                    <a:lumMod val="65000"/>
                    <a:lumOff val="35000"/>
                  </a:schemeClr>
                </a:solidFill>
                <a:latin typeface="Calibri"/>
              </a:rPr>
              <a:t>, Spain will join the group of countries</a:t>
            </a:r>
          </a:p>
          <a:p>
            <a:pPr algn="ctr">
              <a:lnSpc>
                <a:spcPct val="50000"/>
              </a:lnSpc>
              <a:spcBef>
                <a:spcPts val="1800"/>
              </a:spcBef>
            </a:pPr>
            <a:r>
              <a:rPr lang="en-US" sz="2400" b="1" spc="-1">
                <a:solidFill>
                  <a:schemeClr val="tx1">
                    <a:lumMod val="65000"/>
                    <a:lumOff val="35000"/>
                  </a:schemeClr>
                </a:solidFill>
                <a:latin typeface="Calibri"/>
              </a:rPr>
              <a:t>- Germany, Sweden, Belgium, France, Japan, Korea and Canada -</a:t>
            </a:r>
          </a:p>
          <a:p>
            <a:pPr algn="ctr">
              <a:lnSpc>
                <a:spcPct val="50000"/>
              </a:lnSpc>
              <a:spcBef>
                <a:spcPts val="1800"/>
              </a:spcBef>
            </a:pPr>
            <a:r>
              <a:rPr lang="en-US" sz="2400" b="1" spc="-1">
                <a:solidFill>
                  <a:schemeClr val="tx1">
                    <a:lumMod val="65000"/>
                    <a:lumOff val="35000"/>
                  </a:schemeClr>
                </a:solidFill>
                <a:latin typeface="Calibri"/>
              </a:rPr>
              <a:t>that treat electronic material generated globally in a sustainable way, </a:t>
            </a:r>
          </a:p>
          <a:p>
            <a:pPr algn="ctr">
              <a:lnSpc>
                <a:spcPct val="50000"/>
              </a:lnSpc>
              <a:spcBef>
                <a:spcPts val="1800"/>
              </a:spcBef>
            </a:pPr>
            <a:r>
              <a:rPr lang="en-US" sz="2400" b="1" spc="-1">
                <a:solidFill>
                  <a:schemeClr val="tx1">
                    <a:lumMod val="65000"/>
                    <a:lumOff val="35000"/>
                  </a:schemeClr>
                </a:solidFill>
                <a:latin typeface="Calibri"/>
              </a:rPr>
              <a:t>contributing substantially to the</a:t>
            </a:r>
          </a:p>
          <a:p>
            <a:pPr algn="ctr">
              <a:lnSpc>
                <a:spcPct val="50000"/>
              </a:lnSpc>
              <a:spcBef>
                <a:spcPts val="1800"/>
              </a:spcBef>
            </a:pPr>
            <a:r>
              <a:rPr lang="en-US" sz="2400" b="1" spc="-1">
                <a:solidFill>
                  <a:schemeClr val="tx1">
                    <a:lumMod val="65000"/>
                    <a:lumOff val="35000"/>
                  </a:schemeClr>
                </a:solidFill>
                <a:latin typeface="Calibri"/>
              </a:rPr>
              <a:t>achievement of the EU “Green Deal” objectives</a:t>
            </a:r>
            <a:endParaRPr lang="es-ES" sz="2400" b="0" strike="noStrike" spc="-1">
              <a:solidFill>
                <a:schemeClr val="tx1">
                  <a:lumMod val="65000"/>
                  <a:lumOff val="35000"/>
                </a:schemeClr>
              </a:solidFill>
              <a:latin typeface="Calibri"/>
              <a:ea typeface="Poppins-Bold"/>
            </a:endParaRPr>
          </a:p>
        </p:txBody>
      </p:sp>
      <p:sp>
        <p:nvSpPr>
          <p:cNvPr id="6" name="TextShape 3">
            <a:extLst>
              <a:ext uri="{FF2B5EF4-FFF2-40B4-BE49-F238E27FC236}">
                <a16:creationId xmlns:a16="http://schemas.microsoft.com/office/drawing/2014/main" id="{1A058E67-C8A2-4D8B-957E-0BB01CBFF44E}"/>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trike="noStrike" spc="-1">
                <a:latin typeface="Calibri"/>
              </a:rPr>
              <a:t>14</a:t>
            </a:r>
          </a:p>
        </p:txBody>
      </p:sp>
      <p:sp>
        <p:nvSpPr>
          <p:cNvPr id="5" name="Rectángulo 4">
            <a:extLst>
              <a:ext uri="{FF2B5EF4-FFF2-40B4-BE49-F238E27FC236}">
                <a16:creationId xmlns:a16="http://schemas.microsoft.com/office/drawing/2014/main" id="{FAB85D53-4641-4A9A-A5A2-759199977B36}"/>
              </a:ext>
            </a:extLst>
          </p:cNvPr>
          <p:cNvSpPr/>
          <p:nvPr/>
        </p:nvSpPr>
        <p:spPr>
          <a:xfrm>
            <a:off x="0" y="5412060"/>
            <a:ext cx="9717055" cy="200055"/>
          </a:xfrm>
          <a:prstGeom prst="rect">
            <a:avLst/>
          </a:prstGeom>
        </p:spPr>
        <p:txBody>
          <a:bodyPr wrap="square">
            <a:spAutoFit/>
          </a:bodyPr>
          <a:lstStyle/>
          <a:p>
            <a:r>
              <a:rPr lang="en-US" sz="700" i="1" spc="-1">
                <a:latin typeface="Calibri"/>
                <a:ea typeface="Poppins-Regular"/>
              </a:rPr>
              <a:t>Picture: Flamingos of the “</a:t>
            </a:r>
            <a:r>
              <a:rPr lang="en-US" sz="700" i="1" spc="-1" err="1">
                <a:latin typeface="Calibri"/>
                <a:ea typeface="Poppins-Regular"/>
              </a:rPr>
              <a:t>Marismas</a:t>
            </a:r>
            <a:r>
              <a:rPr lang="en-US" sz="700" i="1" spc="-1">
                <a:latin typeface="Calibri"/>
                <a:ea typeface="Poppins-Regular"/>
              </a:rPr>
              <a:t> del </a:t>
            </a:r>
            <a:r>
              <a:rPr lang="en-US" sz="700" i="1" spc="-1" err="1">
                <a:latin typeface="Calibri"/>
                <a:ea typeface="Poppins-Regular"/>
              </a:rPr>
              <a:t>Odiel</a:t>
            </a:r>
            <a:r>
              <a:rPr lang="en-US" sz="700" i="1" spc="-1">
                <a:latin typeface="Calibri"/>
                <a:ea typeface="Poppins-Regular"/>
              </a:rPr>
              <a:t>” Natural Area, 200 meters from the Atlantic Copper Metallurgical Complex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Shape 1"/>
          <p:cNvSpPr txBox="1"/>
          <p:nvPr/>
        </p:nvSpPr>
        <p:spPr>
          <a:xfrm>
            <a:off x="504000" y="226080"/>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48" name="TextShape 2"/>
          <p:cNvSpPr txBox="1"/>
          <p:nvPr/>
        </p:nvSpPr>
        <p:spPr>
          <a:xfrm>
            <a:off x="504000" y="1326600"/>
            <a:ext cx="9071640" cy="3288240"/>
          </a:xfrm>
          <a:prstGeom prst="rect">
            <a:avLst/>
          </a:prstGeom>
          <a:noFill/>
          <a:ln>
            <a:noFill/>
          </a:ln>
        </p:spPr>
        <p:txBody>
          <a:bodyPr lIns="0" tIns="0" rIns="0" bIns="0">
            <a:normAutofit/>
          </a:bodyPr>
          <a:lstStyle/>
          <a:p>
            <a:endParaRPr lang="es-ES" sz="3200" b="0" strike="noStrike" spc="-1">
              <a:latin typeface="Arial"/>
            </a:endParaRPr>
          </a:p>
        </p:txBody>
      </p:sp>
      <p:pic>
        <p:nvPicPr>
          <p:cNvPr id="49" name="Imagen 48"/>
          <p:cNvPicPr/>
          <p:nvPr/>
        </p:nvPicPr>
        <p:blipFill>
          <a:blip r:embed="rId2"/>
          <a:stretch/>
        </p:blipFill>
        <p:spPr>
          <a:xfrm>
            <a:off x="0" y="0"/>
            <a:ext cx="10074960" cy="5669640"/>
          </a:xfrm>
          <a:prstGeom prst="rect">
            <a:avLst/>
          </a:prstGeom>
          <a:ln>
            <a:noFill/>
          </a:ln>
        </p:spPr>
      </p:pic>
      <p:sp>
        <p:nvSpPr>
          <p:cNvPr id="50" name="TextShape 3"/>
          <p:cNvSpPr txBox="1"/>
          <p:nvPr/>
        </p:nvSpPr>
        <p:spPr>
          <a:xfrm>
            <a:off x="495360" y="905961"/>
            <a:ext cx="9080280" cy="553998"/>
          </a:xfrm>
          <a:prstGeom prst="rect">
            <a:avLst/>
          </a:prstGeom>
          <a:noFill/>
          <a:ln>
            <a:noFill/>
          </a:ln>
        </p:spPr>
        <p:txBody>
          <a:bodyPr lIns="0" tIns="0" rIns="0" bIns="0" anchor="ctr">
            <a:spAutoFit/>
          </a:bodyPr>
          <a:lstStyle/>
          <a:p>
            <a:pPr algn="ctr"/>
            <a:r>
              <a:rPr lang="en-US" sz="3600" b="1" strike="noStrike" spc="-1">
                <a:latin typeface="Calibri"/>
              </a:rPr>
              <a:t>Atlantic Copper: a </a:t>
            </a:r>
            <a:r>
              <a:rPr lang="en-US" sz="3600" b="1" spc="-1">
                <a:latin typeface="Calibri"/>
              </a:rPr>
              <a:t>R</a:t>
            </a:r>
            <a:r>
              <a:rPr lang="en-US" sz="3600" b="1" strike="noStrike" spc="-1">
                <a:latin typeface="Calibri"/>
              </a:rPr>
              <a:t>eference</a:t>
            </a:r>
          </a:p>
        </p:txBody>
      </p:sp>
      <p:sp>
        <p:nvSpPr>
          <p:cNvPr id="51" name="TextShape 4"/>
          <p:cNvSpPr txBox="1"/>
          <p:nvPr/>
        </p:nvSpPr>
        <p:spPr>
          <a:xfrm>
            <a:off x="1285920" y="2017670"/>
            <a:ext cx="1522080" cy="1292662"/>
          </a:xfrm>
          <a:prstGeom prst="rect">
            <a:avLst/>
          </a:prstGeom>
          <a:noFill/>
          <a:ln>
            <a:noFill/>
          </a:ln>
        </p:spPr>
        <p:txBody>
          <a:bodyPr lIns="0" tIns="0" rIns="0" bIns="0" anchor="ctr">
            <a:spAutoFit/>
          </a:bodyPr>
          <a:lstStyle/>
          <a:p>
            <a:pPr algn="ctr"/>
            <a:r>
              <a:rPr lang="en-US" sz="1200" b="0" strike="noStrike" spc="-1">
                <a:solidFill>
                  <a:schemeClr val="bg1"/>
                </a:solidFill>
                <a:latin typeface="Calibri"/>
                <a:ea typeface="Poppins-Regular"/>
              </a:rPr>
              <a:t>Atlantic Copper</a:t>
            </a:r>
          </a:p>
          <a:p>
            <a:pPr algn="ctr"/>
            <a:r>
              <a:rPr lang="en-US" sz="1200" b="0" strike="noStrike" spc="-1">
                <a:solidFill>
                  <a:schemeClr val="bg1"/>
                </a:solidFill>
                <a:latin typeface="Calibri"/>
                <a:ea typeface="Poppins-Regular"/>
              </a:rPr>
              <a:t>produces </a:t>
            </a:r>
            <a:r>
              <a:rPr lang="en-US" sz="1200" b="1" strike="noStrike" spc="-1">
                <a:solidFill>
                  <a:schemeClr val="bg1"/>
                </a:solidFill>
                <a:latin typeface="Calibri"/>
                <a:ea typeface="Poppins-Bold"/>
              </a:rPr>
              <a:t>METALS FOR THE ECOLOGICAL TRANSITION, </a:t>
            </a:r>
            <a:r>
              <a:rPr lang="en-US" sz="1200" strike="noStrike" spc="-1">
                <a:solidFill>
                  <a:schemeClr val="bg1"/>
                </a:solidFill>
                <a:latin typeface="Calibri"/>
                <a:ea typeface="Poppins-Bold"/>
              </a:rPr>
              <a:t>such </a:t>
            </a:r>
            <a:r>
              <a:rPr lang="en-US" sz="1200" b="0" strike="noStrike" spc="-1">
                <a:solidFill>
                  <a:srgbClr val="FFFFFF"/>
                </a:solidFill>
                <a:latin typeface="Calibri"/>
                <a:ea typeface="Poppins-Regular"/>
              </a:rPr>
              <a:t>as</a:t>
            </a:r>
            <a:endParaRPr lang="en-US" sz="1200" b="0" strike="noStrike" spc="-1">
              <a:solidFill>
                <a:srgbClr val="000000"/>
              </a:solidFill>
              <a:latin typeface="Calibri"/>
              <a:ea typeface="Poppins-Regular"/>
            </a:endParaRPr>
          </a:p>
          <a:p>
            <a:pPr algn="ctr"/>
            <a:r>
              <a:rPr lang="en-US" sz="1200" b="0" strike="noStrike" spc="-1">
                <a:solidFill>
                  <a:srgbClr val="FFFFFF"/>
                </a:solidFill>
                <a:latin typeface="Calibri"/>
                <a:ea typeface="Poppins-Regular"/>
              </a:rPr>
              <a:t>copper, gold, silver,</a:t>
            </a:r>
          </a:p>
          <a:p>
            <a:pPr algn="ctr"/>
            <a:r>
              <a:rPr lang="en-US" sz="1200" spc="-1">
                <a:solidFill>
                  <a:srgbClr val="FFFFFF"/>
                </a:solidFill>
                <a:latin typeface="Calibri"/>
                <a:ea typeface="Poppins-Regular"/>
              </a:rPr>
              <a:t>platinum</a:t>
            </a:r>
            <a:r>
              <a:rPr lang="en-US" sz="1200" b="0" strike="noStrike" spc="-1">
                <a:solidFill>
                  <a:srgbClr val="FFFFFF"/>
                </a:solidFill>
                <a:latin typeface="Calibri"/>
                <a:ea typeface="Poppins-Regular"/>
              </a:rPr>
              <a:t>, palladium and</a:t>
            </a:r>
          </a:p>
          <a:p>
            <a:pPr algn="ctr"/>
            <a:r>
              <a:rPr lang="en-US" sz="1200" spc="-1">
                <a:solidFill>
                  <a:srgbClr val="FFFFFF"/>
                </a:solidFill>
                <a:latin typeface="Calibri"/>
                <a:ea typeface="Poppins-Regular"/>
              </a:rPr>
              <a:t>nickel</a:t>
            </a:r>
            <a:endParaRPr lang="en-US" sz="1200" b="0" strike="noStrike" spc="-1">
              <a:solidFill>
                <a:srgbClr val="FFFFFF"/>
              </a:solidFill>
              <a:latin typeface="Calibri"/>
              <a:ea typeface="Poppins-Regular"/>
            </a:endParaRPr>
          </a:p>
        </p:txBody>
      </p:sp>
      <p:sp>
        <p:nvSpPr>
          <p:cNvPr id="52" name="TextShape 5"/>
          <p:cNvSpPr txBox="1"/>
          <p:nvPr/>
        </p:nvSpPr>
        <p:spPr>
          <a:xfrm>
            <a:off x="3301920" y="2202336"/>
            <a:ext cx="1522080" cy="923330"/>
          </a:xfrm>
          <a:prstGeom prst="rect">
            <a:avLst/>
          </a:prstGeom>
          <a:noFill/>
          <a:ln>
            <a:noFill/>
          </a:ln>
        </p:spPr>
        <p:txBody>
          <a:bodyPr lIns="0" tIns="0" rIns="0" bIns="0" anchor="ctr">
            <a:spAutoFit/>
          </a:bodyPr>
          <a:lstStyle/>
          <a:p>
            <a:pPr algn="ctr"/>
            <a:r>
              <a:rPr lang="en-US" sz="1200" spc="-1">
                <a:solidFill>
                  <a:schemeClr val="bg1"/>
                </a:solidFill>
                <a:latin typeface="Calibri"/>
                <a:ea typeface="Poppins-Regular"/>
                <a:cs typeface="Calibri"/>
              </a:rPr>
              <a:t>Atlantic Copper</a:t>
            </a:r>
            <a:endParaRPr lang="en-US" sz="1200" spc="-1">
              <a:solidFill>
                <a:schemeClr val="bg1"/>
              </a:solidFill>
              <a:latin typeface="Calibri"/>
              <a:ea typeface="Poppins-Regular"/>
            </a:endParaRPr>
          </a:p>
          <a:p>
            <a:pPr algn="ctr"/>
            <a:r>
              <a:rPr lang="en-US" sz="1200" spc="-1">
                <a:solidFill>
                  <a:schemeClr val="bg1"/>
                </a:solidFill>
                <a:latin typeface="Calibri"/>
                <a:ea typeface="Poppins-Regular"/>
              </a:rPr>
              <a:t> </a:t>
            </a:r>
            <a:r>
              <a:rPr lang="en-US" sz="1200" b="0" strike="noStrike" spc="-1">
                <a:solidFill>
                  <a:schemeClr val="bg1"/>
                </a:solidFill>
                <a:latin typeface="Calibri"/>
                <a:ea typeface="Poppins-Regular"/>
              </a:rPr>
              <a:t>is the </a:t>
            </a:r>
            <a:r>
              <a:rPr lang="en-US" sz="1200" b="1" strike="noStrike" spc="-1">
                <a:solidFill>
                  <a:schemeClr val="bg1"/>
                </a:solidFill>
                <a:latin typeface="Calibri"/>
                <a:ea typeface="Poppins-Regular"/>
              </a:rPr>
              <a:t>LARGEST</a:t>
            </a:r>
            <a:r>
              <a:rPr lang="en-US" sz="1200" b="1" strike="noStrike" spc="-1">
                <a:solidFill>
                  <a:schemeClr val="bg1"/>
                </a:solidFill>
                <a:latin typeface="Calibri"/>
                <a:ea typeface="Poppins-Bold"/>
              </a:rPr>
              <a:t> PRODUCER OF COPPER </a:t>
            </a:r>
            <a:r>
              <a:rPr lang="en-US" sz="1200" spc="-1">
                <a:solidFill>
                  <a:schemeClr val="bg1"/>
                </a:solidFill>
                <a:latin typeface="Calibri"/>
                <a:ea typeface="Poppins-Bold"/>
              </a:rPr>
              <a:t>in Spain and the third in Europe</a:t>
            </a:r>
            <a:endParaRPr lang="en-US" sz="1200" b="0" strike="noStrike" spc="-1">
              <a:solidFill>
                <a:schemeClr val="bg1"/>
              </a:solidFill>
              <a:latin typeface="Calibri"/>
              <a:ea typeface="Poppins-Regular"/>
            </a:endParaRPr>
          </a:p>
        </p:txBody>
      </p:sp>
      <p:sp>
        <p:nvSpPr>
          <p:cNvPr id="53" name="TextShape 6"/>
          <p:cNvSpPr txBox="1"/>
          <p:nvPr/>
        </p:nvSpPr>
        <p:spPr>
          <a:xfrm>
            <a:off x="5141762" y="2387002"/>
            <a:ext cx="1770238" cy="553998"/>
          </a:xfrm>
          <a:prstGeom prst="rect">
            <a:avLst/>
          </a:prstGeom>
          <a:noFill/>
          <a:ln>
            <a:noFill/>
          </a:ln>
        </p:spPr>
        <p:txBody>
          <a:bodyPr wrap="square" lIns="0" tIns="0" rIns="0" bIns="0" anchor="ctr">
            <a:spAutoFit/>
          </a:bodyPr>
          <a:lstStyle/>
          <a:p>
            <a:pPr algn="ctr"/>
            <a:r>
              <a:rPr lang="en-US" sz="1200" b="1" strike="noStrike" spc="-1">
                <a:solidFill>
                  <a:schemeClr val="bg1"/>
                </a:solidFill>
                <a:latin typeface="Calibri"/>
                <a:ea typeface="Poppins-Bold"/>
              </a:rPr>
              <a:t>CIRCULAR ECONOMY </a:t>
            </a:r>
            <a:r>
              <a:rPr lang="en-US" sz="1200" strike="noStrike" spc="-1">
                <a:solidFill>
                  <a:schemeClr val="bg1"/>
                </a:solidFill>
                <a:latin typeface="Calibri"/>
                <a:ea typeface="Poppins-Bold"/>
              </a:rPr>
              <a:t>projects are a strategic priority for Atlantic Copper</a:t>
            </a:r>
            <a:endParaRPr lang="en-US" sz="1200" strike="noStrike" spc="-1">
              <a:solidFill>
                <a:schemeClr val="bg1"/>
              </a:solidFill>
              <a:latin typeface="Calibri"/>
              <a:ea typeface="Poppins-Regular"/>
            </a:endParaRPr>
          </a:p>
        </p:txBody>
      </p:sp>
      <p:sp>
        <p:nvSpPr>
          <p:cNvPr id="54" name="TextShape 7"/>
          <p:cNvSpPr txBox="1"/>
          <p:nvPr/>
        </p:nvSpPr>
        <p:spPr>
          <a:xfrm>
            <a:off x="7181401" y="2245724"/>
            <a:ext cx="1702080" cy="738664"/>
          </a:xfrm>
          <a:prstGeom prst="rect">
            <a:avLst/>
          </a:prstGeom>
          <a:noFill/>
          <a:ln>
            <a:noFill/>
          </a:ln>
        </p:spPr>
        <p:txBody>
          <a:bodyPr lIns="0" tIns="0" rIns="0" bIns="0" anchor="ctr">
            <a:spAutoFit/>
          </a:bodyPr>
          <a:lstStyle/>
          <a:p>
            <a:pPr algn="ctr"/>
            <a:r>
              <a:rPr lang="en-US" sz="1200" b="1" strike="noStrike" spc="-1">
                <a:solidFill>
                  <a:schemeClr val="bg1"/>
                </a:solidFill>
                <a:latin typeface="Calibri"/>
                <a:ea typeface="Poppins-Regular"/>
              </a:rPr>
              <a:t>#</a:t>
            </a:r>
            <a:r>
              <a:rPr lang="en-US" sz="1200" b="1" spc="-1">
                <a:solidFill>
                  <a:schemeClr val="bg1"/>
                </a:solidFill>
                <a:latin typeface="Calibri"/>
                <a:ea typeface="Poppins-Regular"/>
              </a:rPr>
              <a:t>1 IN ENERGY EFFICIENCY </a:t>
            </a:r>
            <a:r>
              <a:rPr lang="en-US" sz="1200" spc="-1">
                <a:solidFill>
                  <a:schemeClr val="bg1"/>
                </a:solidFill>
                <a:latin typeface="Calibri"/>
                <a:ea typeface="Poppins-Regular"/>
              </a:rPr>
              <a:t>worldwide, contributing to the </a:t>
            </a:r>
            <a:r>
              <a:rPr lang="en-US" sz="1200" b="1" spc="-1">
                <a:solidFill>
                  <a:schemeClr val="bg1"/>
                </a:solidFill>
                <a:latin typeface="Calibri"/>
                <a:ea typeface="Poppins-Regular"/>
              </a:rPr>
              <a:t>CARBON FOOTPRINT </a:t>
            </a:r>
            <a:r>
              <a:rPr lang="en-US" sz="1200" spc="-1">
                <a:solidFill>
                  <a:schemeClr val="bg1"/>
                </a:solidFill>
                <a:latin typeface="Calibri"/>
                <a:ea typeface="Poppins-Regular"/>
              </a:rPr>
              <a:t>reduction</a:t>
            </a:r>
            <a:endParaRPr lang="en-US" sz="1200" strike="noStrike" spc="-1">
              <a:solidFill>
                <a:schemeClr val="bg1"/>
              </a:solidFill>
              <a:latin typeface="Calibri"/>
              <a:ea typeface="Poppins-Bold"/>
            </a:endParaRPr>
          </a:p>
        </p:txBody>
      </p:sp>
      <p:sp>
        <p:nvSpPr>
          <p:cNvPr id="10" name="TextShape 3">
            <a:extLst>
              <a:ext uri="{FF2B5EF4-FFF2-40B4-BE49-F238E27FC236}">
                <a16:creationId xmlns:a16="http://schemas.microsoft.com/office/drawing/2014/main" id="{6C7856AB-A847-4A40-A86F-15A67446A6DF}"/>
              </a:ext>
            </a:extLst>
          </p:cNvPr>
          <p:cNvSpPr txBox="1"/>
          <p:nvPr/>
        </p:nvSpPr>
        <p:spPr>
          <a:xfrm>
            <a:off x="9582480" y="5435145"/>
            <a:ext cx="373320" cy="153888"/>
          </a:xfrm>
          <a:prstGeom prst="rect">
            <a:avLst/>
          </a:prstGeom>
          <a:noFill/>
          <a:ln>
            <a:noFill/>
          </a:ln>
        </p:spPr>
        <p:txBody>
          <a:bodyPr wrap="square" lIns="0" tIns="0" rIns="0" bIns="0" anchor="ctr">
            <a:spAutoFit/>
          </a:bodyPr>
          <a:lstStyle/>
          <a:p>
            <a:pPr algn="ctr"/>
            <a:r>
              <a:rPr lang="en-US" sz="1000">
                <a:latin typeface="Calibri" panose="020F0502020204030204" pitchFamily="34" charset="0"/>
                <a:cs typeface="Calibri" panose="020F0502020204030204" pitchFamily="34" charset="0"/>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Shape 1"/>
          <p:cNvSpPr txBox="1"/>
          <p:nvPr/>
        </p:nvSpPr>
        <p:spPr>
          <a:xfrm>
            <a:off x="504000" y="226080"/>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56" name="TextShape 2"/>
          <p:cNvSpPr txBox="1"/>
          <p:nvPr/>
        </p:nvSpPr>
        <p:spPr>
          <a:xfrm>
            <a:off x="504000" y="1326600"/>
            <a:ext cx="9071640" cy="3288240"/>
          </a:xfrm>
          <a:prstGeom prst="rect">
            <a:avLst/>
          </a:prstGeom>
          <a:noFill/>
          <a:ln>
            <a:noFill/>
          </a:ln>
        </p:spPr>
        <p:txBody>
          <a:bodyPr lIns="0" tIns="0" rIns="0" bIns="0">
            <a:normAutofit/>
          </a:bodyPr>
          <a:lstStyle/>
          <a:p>
            <a:endParaRPr lang="es-ES" sz="3200" b="0" strike="noStrike" spc="-1">
              <a:latin typeface="Arial"/>
            </a:endParaRPr>
          </a:p>
        </p:txBody>
      </p:sp>
      <p:pic>
        <p:nvPicPr>
          <p:cNvPr id="57" name="Imagen 56"/>
          <p:cNvPicPr/>
          <p:nvPr/>
        </p:nvPicPr>
        <p:blipFill>
          <a:blip r:embed="rId2"/>
          <a:stretch/>
        </p:blipFill>
        <p:spPr>
          <a:xfrm>
            <a:off x="5040" y="0"/>
            <a:ext cx="10074960" cy="5669640"/>
          </a:xfrm>
          <a:prstGeom prst="rect">
            <a:avLst/>
          </a:prstGeom>
          <a:ln>
            <a:noFill/>
          </a:ln>
        </p:spPr>
      </p:pic>
      <p:sp>
        <p:nvSpPr>
          <p:cNvPr id="58" name="TextShape 3"/>
          <p:cNvSpPr txBox="1"/>
          <p:nvPr/>
        </p:nvSpPr>
        <p:spPr>
          <a:xfrm>
            <a:off x="1512000" y="2179527"/>
            <a:ext cx="2232000" cy="1123384"/>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rPr>
              <a:t>50 years</a:t>
            </a:r>
            <a:br>
              <a:rPr lang="en-US"/>
            </a:br>
            <a:r>
              <a:rPr lang="en-US" sz="1300">
                <a:latin typeface="Calibri" panose="020F0502020204030204" pitchFamily="34" charset="0"/>
                <a:cs typeface="Calibri" panose="020F0502020204030204" pitchFamily="34" charset="0"/>
              </a:rPr>
              <a:t>Producing essential materials </a:t>
            </a:r>
          </a:p>
          <a:p>
            <a:pPr algn="ctr"/>
            <a:r>
              <a:rPr lang="en-US" sz="1300">
                <a:latin typeface="Calibri" panose="020F0502020204030204" pitchFamily="34" charset="0"/>
                <a:cs typeface="Calibri" panose="020F0502020204030204" pitchFamily="34" charset="0"/>
              </a:rPr>
              <a:t>for a </a:t>
            </a:r>
          </a:p>
          <a:p>
            <a:pPr algn="ctr"/>
            <a:r>
              <a:rPr lang="en-US" sz="1300">
                <a:latin typeface="Calibri" panose="020F0502020204030204" pitchFamily="34" charset="0"/>
                <a:cs typeface="Calibri" panose="020F0502020204030204" pitchFamily="34" charset="0"/>
              </a:rPr>
              <a:t>Sustainable Development</a:t>
            </a:r>
            <a:endParaRPr lang="en-US" sz="1300" b="0" strike="noStrike" spc="-1">
              <a:latin typeface="Calibri" panose="020F0502020204030204" pitchFamily="34" charset="0"/>
              <a:cs typeface="Calibri" panose="020F0502020204030204" pitchFamily="34" charset="0"/>
            </a:endParaRPr>
          </a:p>
        </p:txBody>
      </p:sp>
      <p:sp>
        <p:nvSpPr>
          <p:cNvPr id="59" name="TextShape 4"/>
          <p:cNvSpPr txBox="1"/>
          <p:nvPr/>
        </p:nvSpPr>
        <p:spPr>
          <a:xfrm>
            <a:off x="3926520" y="2207094"/>
            <a:ext cx="2232000" cy="923330"/>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ea typeface="Poppins-Bold"/>
              </a:rPr>
              <a:t>2,000 mill. €</a:t>
            </a:r>
            <a:br>
              <a:rPr lang="en-US"/>
            </a:br>
            <a:r>
              <a:rPr lang="en-US" sz="1300" b="0" strike="noStrike" spc="-1">
                <a:solidFill>
                  <a:srgbClr val="000000"/>
                </a:solidFill>
                <a:latin typeface="Calibri"/>
                <a:ea typeface="Poppins-Regular"/>
              </a:rPr>
              <a:t>Annual revenues</a:t>
            </a:r>
            <a:endParaRPr lang="en-US" sz="1300" b="0" strike="noStrike" spc="-1">
              <a:latin typeface="Arial"/>
            </a:endParaRPr>
          </a:p>
          <a:p>
            <a:pPr algn="ctr"/>
            <a:r>
              <a:rPr lang="en-US" sz="1300" b="0" strike="noStrike" spc="-1">
                <a:solidFill>
                  <a:srgbClr val="000000"/>
                </a:solidFill>
                <a:latin typeface="Calibri"/>
              </a:rPr>
              <a:t>50% Export</a:t>
            </a:r>
            <a:endParaRPr lang="en-US" sz="1300" b="0" strike="noStrike" spc="-1">
              <a:latin typeface="Poppins-Regular"/>
              <a:ea typeface="Poppins-Regular"/>
            </a:endParaRPr>
          </a:p>
        </p:txBody>
      </p:sp>
      <p:sp>
        <p:nvSpPr>
          <p:cNvPr id="60" name="TextShape 5"/>
          <p:cNvSpPr txBox="1"/>
          <p:nvPr/>
        </p:nvSpPr>
        <p:spPr>
          <a:xfrm>
            <a:off x="6386760" y="2033154"/>
            <a:ext cx="2227585" cy="1395254"/>
          </a:xfrm>
          <a:prstGeom prst="rect">
            <a:avLst/>
          </a:prstGeom>
          <a:noFill/>
          <a:ln>
            <a:noFill/>
          </a:ln>
        </p:spPr>
        <p:txBody>
          <a:bodyPr wrap="square" lIns="0" tIns="0" rIns="0" bIns="0" anchor="ctr">
            <a:spAutoFit/>
          </a:bodyPr>
          <a:lstStyle/>
          <a:p>
            <a:pPr algn="ctr">
              <a:lnSpc>
                <a:spcPts val="3100"/>
              </a:lnSpc>
            </a:pPr>
            <a:r>
              <a:rPr lang="en-US" sz="3400" b="1" strike="noStrike" spc="-1">
                <a:solidFill>
                  <a:srgbClr val="4FAD90"/>
                </a:solidFill>
                <a:latin typeface="Calibri"/>
                <a:ea typeface="Poppins-Bold"/>
              </a:rPr>
              <a:t>3,000 people</a:t>
            </a:r>
          </a:p>
          <a:p>
            <a:pPr algn="ctr"/>
            <a:r>
              <a:rPr lang="en-US" sz="1300" b="0" strike="noStrike" spc="-1">
                <a:solidFill>
                  <a:srgbClr val="000000"/>
                </a:solidFill>
                <a:latin typeface="Calibri"/>
                <a:ea typeface="Poppins-Regular"/>
              </a:rPr>
              <a:t>High quality direct,</a:t>
            </a:r>
            <a:endParaRPr lang="en-US" sz="1300" b="0" strike="noStrike" spc="-1">
              <a:latin typeface="Arial"/>
            </a:endParaRPr>
          </a:p>
          <a:p>
            <a:pPr algn="ctr"/>
            <a:r>
              <a:rPr lang="en-US" sz="1300" b="0" strike="noStrike" spc="-1">
                <a:solidFill>
                  <a:srgbClr val="000000"/>
                </a:solidFill>
                <a:latin typeface="Calibri"/>
              </a:rPr>
              <a:t>indirect and induced employment</a:t>
            </a:r>
            <a:endParaRPr lang="en-US" sz="1300" b="0" strike="noStrike" spc="-1">
              <a:latin typeface="Poppins-Regular"/>
              <a:ea typeface="Poppins-Regular"/>
            </a:endParaRPr>
          </a:p>
        </p:txBody>
      </p:sp>
      <p:sp>
        <p:nvSpPr>
          <p:cNvPr id="61" name="TextShape 6"/>
          <p:cNvSpPr txBox="1"/>
          <p:nvPr/>
        </p:nvSpPr>
        <p:spPr>
          <a:xfrm>
            <a:off x="1512000" y="4141116"/>
            <a:ext cx="2232000" cy="923330"/>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rPr>
              <a:t>25 mill. €</a:t>
            </a:r>
            <a:br>
              <a:rPr lang="en-US"/>
            </a:br>
            <a:r>
              <a:rPr lang="en-US" sz="1300" b="0" strike="noStrike" spc="-1">
                <a:solidFill>
                  <a:srgbClr val="000000"/>
                </a:solidFill>
                <a:latin typeface="Calibri"/>
                <a:ea typeface="Poppins-Regular"/>
              </a:rPr>
              <a:t>Average annual investment in Environment and Innovation</a:t>
            </a:r>
            <a:endParaRPr lang="en-US" sz="1300" b="0" strike="noStrike" spc="-1">
              <a:latin typeface="Poppins-Regular"/>
              <a:ea typeface="Poppins-Regular"/>
            </a:endParaRPr>
          </a:p>
        </p:txBody>
      </p:sp>
      <p:sp>
        <p:nvSpPr>
          <p:cNvPr id="62" name="TextShape 7"/>
          <p:cNvSpPr txBox="1"/>
          <p:nvPr/>
        </p:nvSpPr>
        <p:spPr>
          <a:xfrm>
            <a:off x="3960000" y="4241142"/>
            <a:ext cx="2232000" cy="723275"/>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rPr>
              <a:t>170 mill. €</a:t>
            </a:r>
            <a:br>
              <a:rPr lang="en-US"/>
            </a:br>
            <a:r>
              <a:rPr lang="en-US" sz="1300" b="0" strike="noStrike" spc="-1">
                <a:solidFill>
                  <a:srgbClr val="000000"/>
                </a:solidFill>
                <a:latin typeface="Calibri"/>
                <a:ea typeface="Poppins-Regular"/>
              </a:rPr>
              <a:t>Annual Value Added</a:t>
            </a:r>
            <a:endParaRPr lang="en-US" sz="1300" b="0" strike="noStrike" spc="-1">
              <a:latin typeface="Poppins-Regular"/>
              <a:ea typeface="Poppins-Regular"/>
            </a:endParaRPr>
          </a:p>
        </p:txBody>
      </p:sp>
      <p:sp>
        <p:nvSpPr>
          <p:cNvPr id="63" name="TextShape 8"/>
          <p:cNvSpPr txBox="1"/>
          <p:nvPr/>
        </p:nvSpPr>
        <p:spPr>
          <a:xfrm>
            <a:off x="6408000" y="4115555"/>
            <a:ext cx="2232000" cy="923330"/>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rPr>
              <a:t>30 mill. €</a:t>
            </a:r>
            <a:br>
              <a:rPr lang="en-US"/>
            </a:br>
            <a:r>
              <a:rPr lang="en-US" sz="1300" b="0" strike="noStrike" spc="-1">
                <a:solidFill>
                  <a:srgbClr val="000000"/>
                </a:solidFill>
                <a:latin typeface="Calibri"/>
                <a:ea typeface="Poppins-Regular"/>
              </a:rPr>
              <a:t>Annual contribution </a:t>
            </a:r>
          </a:p>
          <a:p>
            <a:pPr algn="ctr"/>
            <a:r>
              <a:rPr lang="en-US" sz="1300" b="0" strike="noStrike" spc="-1">
                <a:solidFill>
                  <a:srgbClr val="000000"/>
                </a:solidFill>
                <a:latin typeface="Calibri"/>
                <a:ea typeface="Poppins-Regular"/>
              </a:rPr>
              <a:t>through tax payment</a:t>
            </a:r>
            <a:endParaRPr lang="en-US" sz="1300" b="0" strike="noStrike" spc="-1">
              <a:latin typeface="Arial"/>
            </a:endParaRPr>
          </a:p>
        </p:txBody>
      </p:sp>
      <p:sp>
        <p:nvSpPr>
          <p:cNvPr id="64" name="TextShape 9"/>
          <p:cNvSpPr txBox="1"/>
          <p:nvPr/>
        </p:nvSpPr>
        <p:spPr>
          <a:xfrm>
            <a:off x="495720" y="905961"/>
            <a:ext cx="9080280" cy="553998"/>
          </a:xfrm>
          <a:prstGeom prst="rect">
            <a:avLst/>
          </a:prstGeom>
          <a:noFill/>
          <a:ln>
            <a:noFill/>
          </a:ln>
        </p:spPr>
        <p:txBody>
          <a:bodyPr lIns="0" tIns="0" rIns="0" bIns="0" anchor="ctr">
            <a:spAutoFit/>
          </a:bodyPr>
          <a:lstStyle/>
          <a:p>
            <a:pPr algn="ctr"/>
            <a:r>
              <a:rPr lang="en-US" sz="3600" b="1" strike="noStrike" spc="-1">
                <a:latin typeface="Calibri"/>
              </a:rPr>
              <a:t>Atlantic Copper: Economics &amp; Employment</a:t>
            </a:r>
          </a:p>
        </p:txBody>
      </p:sp>
      <p:sp>
        <p:nvSpPr>
          <p:cNvPr id="12" name="TextShape 3">
            <a:extLst>
              <a:ext uri="{FF2B5EF4-FFF2-40B4-BE49-F238E27FC236}">
                <a16:creationId xmlns:a16="http://schemas.microsoft.com/office/drawing/2014/main" id="{EEC595E8-A7F3-4C85-9C63-D876C862C861}"/>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trike="noStrike" spc="-1">
                <a:latin typeface="Calibri"/>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agen 64"/>
          <p:cNvPicPr/>
          <p:nvPr/>
        </p:nvPicPr>
        <p:blipFill>
          <a:blip r:embed="rId2"/>
          <a:stretch/>
        </p:blipFill>
        <p:spPr>
          <a:xfrm>
            <a:off x="0" y="0"/>
            <a:ext cx="10074960" cy="5669640"/>
          </a:xfrm>
          <a:prstGeom prst="rect">
            <a:avLst/>
          </a:prstGeom>
          <a:ln>
            <a:noFill/>
          </a:ln>
        </p:spPr>
      </p:pic>
      <p:sp>
        <p:nvSpPr>
          <p:cNvPr id="66" name="TextShape 1"/>
          <p:cNvSpPr txBox="1"/>
          <p:nvPr/>
        </p:nvSpPr>
        <p:spPr>
          <a:xfrm>
            <a:off x="1584000" y="2202388"/>
            <a:ext cx="3312000" cy="1123384"/>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rPr>
              <a:t>#</a:t>
            </a:r>
            <a:r>
              <a:rPr lang="en-US" sz="3400" b="1" spc="-1">
                <a:solidFill>
                  <a:srgbClr val="4FAD90"/>
                </a:solidFill>
                <a:latin typeface="Calibri"/>
              </a:rPr>
              <a:t>1</a:t>
            </a:r>
            <a:br>
              <a:rPr lang="en-US"/>
            </a:br>
            <a:r>
              <a:rPr lang="en-US" sz="1300" b="1" spc="-1">
                <a:solidFill>
                  <a:srgbClr val="4FAD90"/>
                </a:solidFill>
                <a:latin typeface="Calibri"/>
              </a:rPr>
              <a:t>in</a:t>
            </a:r>
            <a:r>
              <a:rPr lang="en-US" sz="1300" b="1" strike="noStrike" spc="-1">
                <a:solidFill>
                  <a:srgbClr val="4FAD90"/>
                </a:solidFill>
                <a:latin typeface="Calibri"/>
              </a:rPr>
              <a:t> </a:t>
            </a:r>
            <a:r>
              <a:rPr lang="en-US" sz="1300" b="1" spc="-1">
                <a:solidFill>
                  <a:srgbClr val="4FAD90"/>
                </a:solidFill>
                <a:latin typeface="Calibri"/>
              </a:rPr>
              <a:t>Energy Efficiency</a:t>
            </a:r>
            <a:r>
              <a:rPr lang="en-US" sz="1300" b="1" strike="noStrike" spc="-1">
                <a:solidFill>
                  <a:srgbClr val="4FAD90"/>
                </a:solidFill>
                <a:latin typeface="Calibri"/>
              </a:rPr>
              <a:t> worldwide</a:t>
            </a:r>
            <a:br>
              <a:rPr lang="en-US"/>
            </a:br>
            <a:r>
              <a:rPr lang="en-US" sz="1300" b="0" strike="noStrike" spc="-1">
                <a:solidFill>
                  <a:srgbClr val="000000"/>
                </a:solidFill>
                <a:latin typeface="Calibri"/>
                <a:ea typeface="Poppins-Regular"/>
              </a:rPr>
              <a:t>17% of the consumed electrical energy</a:t>
            </a:r>
            <a:r>
              <a:rPr lang="en-US" sz="1300" spc="-1">
                <a:solidFill>
                  <a:srgbClr val="000000"/>
                </a:solidFill>
                <a:latin typeface="Calibri"/>
                <a:ea typeface="Poppins-Regular"/>
              </a:rPr>
              <a:t> </a:t>
            </a:r>
            <a:endParaRPr lang="en-US" sz="1300" b="0" strike="noStrike" spc="-1">
              <a:solidFill>
                <a:srgbClr val="000000"/>
              </a:solidFill>
              <a:latin typeface="Calibri"/>
              <a:ea typeface="Poppins-Regular"/>
            </a:endParaRPr>
          </a:p>
          <a:p>
            <a:pPr algn="ctr"/>
            <a:r>
              <a:rPr lang="en-US" sz="1300" spc="-1">
                <a:solidFill>
                  <a:srgbClr val="000000"/>
                </a:solidFill>
                <a:latin typeface="Calibri"/>
                <a:ea typeface="Poppins-Regular"/>
              </a:rPr>
              <a:t>i</a:t>
            </a:r>
            <a:r>
              <a:rPr lang="en-US" sz="1300" b="0" strike="noStrike" spc="-1">
                <a:solidFill>
                  <a:srgbClr val="000000"/>
                </a:solidFill>
                <a:latin typeface="Calibri"/>
                <a:ea typeface="Poppins-Regular"/>
              </a:rPr>
              <a:t>s self-generated</a:t>
            </a:r>
            <a:endParaRPr lang="en-US" sz="1300" b="0" strike="noStrike" spc="-1">
              <a:latin typeface="Poppins-Regular"/>
              <a:ea typeface="Poppins-Regular"/>
            </a:endParaRPr>
          </a:p>
        </p:txBody>
      </p:sp>
      <p:sp>
        <p:nvSpPr>
          <p:cNvPr id="67" name="TextShape 2"/>
          <p:cNvSpPr txBox="1"/>
          <p:nvPr/>
        </p:nvSpPr>
        <p:spPr>
          <a:xfrm>
            <a:off x="5184000" y="2269115"/>
            <a:ext cx="3456000" cy="923330"/>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ea typeface="Poppins-Bold"/>
              </a:rPr>
              <a:t>100 mill. €</a:t>
            </a:r>
            <a:br>
              <a:rPr lang="en-US"/>
            </a:br>
            <a:r>
              <a:rPr lang="en-US" sz="1300" spc="-1">
                <a:solidFill>
                  <a:srgbClr val="000000"/>
                </a:solidFill>
                <a:latin typeface="Calibri"/>
              </a:rPr>
              <a:t>Atlantic Copper c</a:t>
            </a:r>
            <a:r>
              <a:rPr lang="en-US" sz="1300" b="0" strike="noStrike" spc="-1">
                <a:solidFill>
                  <a:srgbClr val="000000"/>
                </a:solidFill>
                <a:latin typeface="Calibri"/>
                <a:ea typeface="Poppins-Regular"/>
              </a:rPr>
              <a:t>umulated investment in </a:t>
            </a:r>
          </a:p>
          <a:p>
            <a:pPr algn="ctr"/>
            <a:r>
              <a:rPr lang="en-US" sz="1300" b="0" strike="noStrike" spc="-1">
                <a:solidFill>
                  <a:srgbClr val="000000"/>
                </a:solidFill>
                <a:latin typeface="Calibri"/>
                <a:ea typeface="Poppins-Regular"/>
              </a:rPr>
              <a:t>Environment and Energy Efficiency</a:t>
            </a:r>
            <a:endParaRPr lang="en-US" sz="1300" b="0" strike="noStrike" spc="-1">
              <a:latin typeface="Poppins-Regular"/>
              <a:ea typeface="Poppins-Regular"/>
            </a:endParaRPr>
          </a:p>
        </p:txBody>
      </p:sp>
      <p:sp>
        <p:nvSpPr>
          <p:cNvPr id="68" name="TextShape 3"/>
          <p:cNvSpPr txBox="1"/>
          <p:nvPr/>
        </p:nvSpPr>
        <p:spPr>
          <a:xfrm>
            <a:off x="1512000" y="4349142"/>
            <a:ext cx="2232000" cy="723275"/>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rPr>
              <a:t>-20%</a:t>
            </a:r>
            <a:br>
              <a:rPr lang="en-US"/>
            </a:br>
            <a:r>
              <a:rPr lang="en-US" sz="1300" spc="-1">
                <a:solidFill>
                  <a:srgbClr val="000000"/>
                </a:solidFill>
                <a:latin typeface="Calibri"/>
              </a:rPr>
              <a:t>Unit Energy </a:t>
            </a:r>
            <a:r>
              <a:rPr lang="en-US" sz="1300" b="0" strike="noStrike" spc="-1">
                <a:solidFill>
                  <a:srgbClr val="000000"/>
                </a:solidFill>
                <a:latin typeface="Calibri"/>
                <a:ea typeface="Poppins-Regular"/>
              </a:rPr>
              <a:t>Consumption</a:t>
            </a:r>
            <a:endParaRPr lang="en-US" sz="1300" b="0" strike="noStrike" spc="-1">
              <a:latin typeface="Calibri"/>
            </a:endParaRPr>
          </a:p>
        </p:txBody>
      </p:sp>
      <p:sp>
        <p:nvSpPr>
          <p:cNvPr id="69" name="TextShape 4"/>
          <p:cNvSpPr txBox="1"/>
          <p:nvPr/>
        </p:nvSpPr>
        <p:spPr>
          <a:xfrm>
            <a:off x="3960000" y="4349142"/>
            <a:ext cx="2232000" cy="723275"/>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rPr>
              <a:t>-34%</a:t>
            </a:r>
            <a:br>
              <a:rPr lang="en-US"/>
            </a:br>
            <a:r>
              <a:rPr lang="en-US" sz="1300" b="0" strike="noStrike" spc="-1">
                <a:solidFill>
                  <a:srgbClr val="000000"/>
                </a:solidFill>
                <a:latin typeface="Calibri"/>
                <a:ea typeface="Poppins-Regular"/>
              </a:rPr>
              <a:t>CO</a:t>
            </a:r>
            <a:r>
              <a:rPr lang="en-US" sz="1300" b="0" strike="noStrike" spc="-1" baseline="-25000">
                <a:solidFill>
                  <a:srgbClr val="000000"/>
                </a:solidFill>
                <a:latin typeface="Calibri"/>
                <a:ea typeface="Poppins-Regular"/>
              </a:rPr>
              <a:t>2 </a:t>
            </a:r>
            <a:r>
              <a:rPr lang="en-US" sz="1300" b="0" strike="noStrike" spc="-1">
                <a:solidFill>
                  <a:srgbClr val="000000"/>
                </a:solidFill>
                <a:latin typeface="Calibri"/>
                <a:ea typeface="Poppins-Regular"/>
              </a:rPr>
              <a:t>Emissions</a:t>
            </a:r>
            <a:endParaRPr lang="en-US" sz="1300" b="0" strike="noStrike" spc="-1">
              <a:latin typeface="Calibri"/>
            </a:endParaRPr>
          </a:p>
        </p:txBody>
      </p:sp>
      <p:sp>
        <p:nvSpPr>
          <p:cNvPr id="70" name="TextShape 5"/>
          <p:cNvSpPr txBox="1"/>
          <p:nvPr/>
        </p:nvSpPr>
        <p:spPr>
          <a:xfrm>
            <a:off x="6408000" y="4223555"/>
            <a:ext cx="2232000" cy="923330"/>
          </a:xfrm>
          <a:prstGeom prst="rect">
            <a:avLst/>
          </a:prstGeom>
          <a:noFill/>
          <a:ln>
            <a:noFill/>
          </a:ln>
        </p:spPr>
        <p:txBody>
          <a:bodyPr lIns="0" tIns="0" rIns="0" bIns="0" anchor="ctr">
            <a:spAutoFit/>
          </a:bodyPr>
          <a:lstStyle/>
          <a:p>
            <a:pPr algn="ctr"/>
            <a:r>
              <a:rPr lang="en-US" sz="3400" b="1" strike="noStrike" spc="-1">
                <a:solidFill>
                  <a:srgbClr val="4FAD90"/>
                </a:solidFill>
                <a:latin typeface="Calibri"/>
              </a:rPr>
              <a:t>30%</a:t>
            </a:r>
            <a:br>
              <a:rPr lang="en-US"/>
            </a:br>
            <a:r>
              <a:rPr lang="en-US" sz="1300" b="0" strike="noStrike" spc="-1">
                <a:solidFill>
                  <a:srgbClr val="000000"/>
                </a:solidFill>
                <a:latin typeface="Calibri"/>
                <a:ea typeface="Poppins-Regular"/>
              </a:rPr>
              <a:t>Renewables in 2020 </a:t>
            </a:r>
          </a:p>
          <a:p>
            <a:pPr algn="ctr"/>
            <a:r>
              <a:rPr lang="en-US" sz="1300" b="0" strike="noStrike" spc="-1">
                <a:solidFill>
                  <a:srgbClr val="000000"/>
                </a:solidFill>
                <a:latin typeface="Calibri"/>
                <a:ea typeface="Poppins-Regular"/>
              </a:rPr>
              <a:t>electric mix</a:t>
            </a:r>
            <a:endParaRPr lang="en-US" sz="1300" b="0" strike="noStrike" spc="-1">
              <a:latin typeface="Poppins-Regular"/>
              <a:ea typeface="Poppins-Regular"/>
            </a:endParaRPr>
          </a:p>
        </p:txBody>
      </p:sp>
      <p:sp>
        <p:nvSpPr>
          <p:cNvPr id="71" name="TextShape 6"/>
          <p:cNvSpPr txBox="1"/>
          <p:nvPr/>
        </p:nvSpPr>
        <p:spPr>
          <a:xfrm>
            <a:off x="495720" y="905961"/>
            <a:ext cx="9080280" cy="553998"/>
          </a:xfrm>
          <a:prstGeom prst="rect">
            <a:avLst/>
          </a:prstGeom>
          <a:noFill/>
          <a:ln>
            <a:noFill/>
          </a:ln>
        </p:spPr>
        <p:txBody>
          <a:bodyPr lIns="0" tIns="0" rIns="0" bIns="0" anchor="ctr">
            <a:spAutoFit/>
          </a:bodyPr>
          <a:lstStyle/>
          <a:p>
            <a:pPr algn="ctr"/>
            <a:r>
              <a:rPr lang="en-US" sz="3600" b="1" strike="noStrike" spc="-1">
                <a:latin typeface="Calibri"/>
              </a:rPr>
              <a:t>Atlantic Copper: </a:t>
            </a:r>
            <a:r>
              <a:rPr lang="en-US" sz="3600" b="1" spc="-1">
                <a:latin typeface="Calibri"/>
              </a:rPr>
              <a:t>S</a:t>
            </a:r>
            <a:r>
              <a:rPr lang="en-US" sz="3600" b="1" strike="noStrike" spc="-1">
                <a:latin typeface="Calibri"/>
                <a:ea typeface="Poppins-Bold"/>
              </a:rPr>
              <a:t>ustainability 2010-2020</a:t>
            </a:r>
            <a:endParaRPr lang="en-US" sz="3600" b="1" strike="noStrike" spc="-1">
              <a:latin typeface="Calibri"/>
            </a:endParaRPr>
          </a:p>
        </p:txBody>
      </p:sp>
      <p:sp>
        <p:nvSpPr>
          <p:cNvPr id="9" name="TextShape 3">
            <a:extLst>
              <a:ext uri="{FF2B5EF4-FFF2-40B4-BE49-F238E27FC236}">
                <a16:creationId xmlns:a16="http://schemas.microsoft.com/office/drawing/2014/main" id="{72BD12B0-0EBA-4326-BBEE-7A0752D85B27}"/>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trike="noStrike" spc="-1">
                <a:latin typeface="Calibri"/>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Imagen 2" descr="Imagen que contiene Escala de tiempo&#10;&#10;Descripción generada automáticamente">
            <a:extLst>
              <a:ext uri="{FF2B5EF4-FFF2-40B4-BE49-F238E27FC236}">
                <a16:creationId xmlns:a16="http://schemas.microsoft.com/office/drawing/2014/main" id="{6DAAEDBD-3C0A-442F-A7A7-07A9FE7F9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232939"/>
            <a:ext cx="10121379" cy="5468894"/>
          </a:xfrm>
          <a:prstGeom prst="rect">
            <a:avLst/>
          </a:prstGeom>
        </p:spPr>
      </p:pic>
      <p:sp>
        <p:nvSpPr>
          <p:cNvPr id="73" name="TextShape 1"/>
          <p:cNvSpPr txBox="1"/>
          <p:nvPr/>
        </p:nvSpPr>
        <p:spPr>
          <a:xfrm>
            <a:off x="576000" y="2696321"/>
            <a:ext cx="1543407" cy="1523494"/>
          </a:xfrm>
          <a:prstGeom prst="rect">
            <a:avLst/>
          </a:prstGeom>
          <a:noFill/>
          <a:ln>
            <a:noFill/>
          </a:ln>
        </p:spPr>
        <p:txBody>
          <a:bodyPr wrap="square" lIns="0" tIns="0" rIns="0" bIns="0" anchor="ctr">
            <a:spAutoFit/>
          </a:bodyPr>
          <a:lstStyle/>
          <a:p>
            <a:pPr marL="215900" indent="-215900">
              <a:buClr>
                <a:srgbClr val="000000"/>
              </a:buClr>
              <a:buSzPct val="45000"/>
              <a:buFont typeface="Wingdings" charset="2"/>
              <a:buChar char=""/>
            </a:pPr>
            <a:r>
              <a:rPr lang="en-US" sz="900" b="0" strike="noStrike" spc="-1">
                <a:solidFill>
                  <a:srgbClr val="000000"/>
                </a:solidFill>
                <a:latin typeface="Calibri"/>
                <a:ea typeface="Poppins-Regular"/>
              </a:rPr>
              <a:t>Education focused on </a:t>
            </a:r>
            <a:r>
              <a:rPr lang="en-US" sz="900" b="1" strike="noStrike" spc="-1">
                <a:solidFill>
                  <a:srgbClr val="000000"/>
                </a:solidFill>
                <a:latin typeface="Calibri"/>
                <a:ea typeface="Poppins-Regular"/>
              </a:rPr>
              <a:t>digital trainings</a:t>
            </a:r>
            <a:endParaRPr lang="es-ES"/>
          </a:p>
          <a:p>
            <a:pPr marL="215900" indent="-215900">
              <a:buClr>
                <a:srgbClr val="000000"/>
              </a:buClr>
              <a:buSzPct val="45000"/>
              <a:buFont typeface="Wingdings" charset="2"/>
              <a:buChar char=""/>
            </a:pPr>
            <a:endParaRPr lang="en-US" sz="900" spc="-1">
              <a:solidFill>
                <a:srgbClr val="000000"/>
              </a:solidFill>
              <a:latin typeface="Calibri"/>
              <a:ea typeface="Poppins-Regular"/>
            </a:endParaRPr>
          </a:p>
          <a:p>
            <a:pPr marL="215900" indent="-215900">
              <a:buClr>
                <a:srgbClr val="000000"/>
              </a:buClr>
              <a:buSzPct val="45000"/>
              <a:buFont typeface="Wingdings" charset="2"/>
              <a:buChar char=""/>
            </a:pPr>
            <a:r>
              <a:rPr lang="en-US" sz="900" spc="-1">
                <a:solidFill>
                  <a:srgbClr val="000000"/>
                </a:solidFill>
                <a:latin typeface="Calibri"/>
                <a:ea typeface="Poppins-Regular"/>
              </a:rPr>
              <a:t>Increase the number of </a:t>
            </a:r>
            <a:r>
              <a:rPr lang="en-US" sz="900" b="1" spc="-1">
                <a:solidFill>
                  <a:srgbClr val="000000"/>
                </a:solidFill>
                <a:latin typeface="Calibri"/>
                <a:ea typeface="Poppins-Regular"/>
              </a:rPr>
              <a:t>Dual Vocational Training students by 50%</a:t>
            </a:r>
            <a:br>
              <a:rPr lang="en-US" b="1"/>
            </a:br>
            <a:r>
              <a:rPr lang="en-US" sz="900" spc="-1">
                <a:solidFill>
                  <a:srgbClr val="000000"/>
                </a:solidFill>
                <a:latin typeface="Calibri"/>
              </a:rPr>
              <a:t> </a:t>
            </a:r>
            <a:endParaRPr lang="en-US" sz="900" b="0" strike="noStrike" spc="-1">
              <a:latin typeface="Calibri"/>
              <a:ea typeface="Poppins-Regular"/>
            </a:endParaRPr>
          </a:p>
          <a:p>
            <a:pPr marL="215900" indent="-215900">
              <a:buClr>
                <a:srgbClr val="000000"/>
              </a:buClr>
              <a:buSzPct val="45000"/>
              <a:buFont typeface="Wingdings" charset="2"/>
              <a:buChar char=""/>
            </a:pPr>
            <a:r>
              <a:rPr lang="en-US" sz="900" spc="-1">
                <a:solidFill>
                  <a:srgbClr val="000000"/>
                </a:solidFill>
                <a:latin typeface="Calibri"/>
                <a:ea typeface="Poppins-Regular"/>
              </a:rPr>
              <a:t>Increase </a:t>
            </a:r>
            <a:r>
              <a:rPr lang="en-US" sz="900" b="1" spc="-1">
                <a:solidFill>
                  <a:srgbClr val="000000"/>
                </a:solidFill>
                <a:latin typeface="Calibri"/>
                <a:ea typeface="Poppins-Regular"/>
              </a:rPr>
              <a:t>environmental wider society learning </a:t>
            </a:r>
            <a:r>
              <a:rPr lang="en-US" sz="900" spc="-1">
                <a:solidFill>
                  <a:srgbClr val="000000"/>
                </a:solidFill>
                <a:latin typeface="Calibri"/>
                <a:ea typeface="Poppins-Regular"/>
              </a:rPr>
              <a:t>programs to reach </a:t>
            </a:r>
            <a:r>
              <a:rPr lang="en-US" sz="900" b="1" spc="-1">
                <a:solidFill>
                  <a:srgbClr val="000000"/>
                </a:solidFill>
                <a:latin typeface="Calibri"/>
                <a:ea typeface="Poppins-Regular"/>
              </a:rPr>
              <a:t>15,000 children</a:t>
            </a:r>
            <a:endParaRPr lang="en-US" sz="900" strike="noStrike" spc="-1">
              <a:latin typeface="Calibri"/>
              <a:ea typeface="Poppins-Regular"/>
            </a:endParaRPr>
          </a:p>
        </p:txBody>
      </p:sp>
      <p:sp>
        <p:nvSpPr>
          <p:cNvPr id="74" name="TextShape 2"/>
          <p:cNvSpPr txBox="1"/>
          <p:nvPr/>
        </p:nvSpPr>
        <p:spPr>
          <a:xfrm>
            <a:off x="2412000" y="2904070"/>
            <a:ext cx="1581580" cy="1246495"/>
          </a:xfrm>
          <a:prstGeom prst="rect">
            <a:avLst/>
          </a:prstGeom>
          <a:noFill/>
          <a:ln>
            <a:noFill/>
          </a:ln>
        </p:spPr>
        <p:txBody>
          <a:bodyPr wrap="square" lIns="0" tIns="0" rIns="0" bIns="0" anchor="ctr">
            <a:spAutoFit/>
          </a:bodyPr>
          <a:lstStyle/>
          <a:p>
            <a:pPr marL="215900" indent="-215900">
              <a:buClr>
                <a:srgbClr val="000000"/>
              </a:buClr>
              <a:buSzPct val="45000"/>
              <a:buFont typeface="Wingdings" charset="2"/>
              <a:buChar char=""/>
            </a:pPr>
            <a:r>
              <a:rPr lang="en-US" sz="900" spc="-1">
                <a:latin typeface="Calibri"/>
                <a:ea typeface="Poppins-Regular"/>
              </a:rPr>
              <a:t>Ensure 100% </a:t>
            </a:r>
            <a:r>
              <a:rPr lang="en-US" sz="900" b="1" spc="-1">
                <a:latin typeface="Calibri"/>
                <a:ea typeface="Poppins-Regular"/>
              </a:rPr>
              <a:t>equal opportunities</a:t>
            </a:r>
            <a:endParaRPr lang="es-ES"/>
          </a:p>
          <a:p>
            <a:pPr marL="215900" indent="-215900">
              <a:buClr>
                <a:srgbClr val="000000"/>
              </a:buClr>
              <a:buSzPct val="45000"/>
              <a:buFont typeface="Wingdings" charset="2"/>
              <a:buChar char=""/>
            </a:pPr>
            <a:endParaRPr lang="en-US" sz="900" spc="-1">
              <a:latin typeface="Calibri"/>
              <a:ea typeface="Poppins-Regular"/>
            </a:endParaRPr>
          </a:p>
          <a:p>
            <a:pPr marL="215900" indent="-215900">
              <a:buClr>
                <a:srgbClr val="000000"/>
              </a:buClr>
              <a:buSzPct val="45000"/>
              <a:buFont typeface="Wingdings" charset="2"/>
              <a:buChar char=""/>
            </a:pPr>
            <a:r>
              <a:rPr lang="en-US" sz="900" spc="-1">
                <a:latin typeface="Calibri"/>
                <a:ea typeface="Poppins-Regular"/>
              </a:rPr>
              <a:t>Promote policies for </a:t>
            </a:r>
            <a:r>
              <a:rPr lang="en-US" sz="900" b="1" spc="-1">
                <a:latin typeface="Calibri"/>
                <a:ea typeface="Poppins-Regular"/>
              </a:rPr>
              <a:t>conciliation and co-responsibility</a:t>
            </a:r>
          </a:p>
          <a:p>
            <a:pPr marL="215900" indent="-215900">
              <a:buClr>
                <a:srgbClr val="000000"/>
              </a:buClr>
              <a:buSzPct val="45000"/>
              <a:buFont typeface="Wingdings" charset="2"/>
              <a:buChar char=""/>
            </a:pPr>
            <a:endParaRPr lang="en-US" sz="900" spc="-1">
              <a:latin typeface="Calibri"/>
              <a:ea typeface="Poppins-Regular"/>
            </a:endParaRPr>
          </a:p>
          <a:p>
            <a:pPr marL="215900" indent="-215900">
              <a:buClr>
                <a:srgbClr val="000000"/>
              </a:buClr>
              <a:buSzPct val="45000"/>
              <a:buFont typeface="Wingdings" charset="2"/>
              <a:buChar char=""/>
            </a:pPr>
            <a:r>
              <a:rPr lang="en-US" sz="900" spc="-1">
                <a:latin typeface="Calibri"/>
                <a:ea typeface="Poppins-Regular"/>
              </a:rPr>
              <a:t>Include the </a:t>
            </a:r>
            <a:r>
              <a:rPr lang="en-US" sz="900" b="1" spc="-1">
                <a:latin typeface="Calibri"/>
                <a:ea typeface="Poppins-Regular"/>
              </a:rPr>
              <a:t>gender approach </a:t>
            </a:r>
            <a:r>
              <a:rPr lang="en-US" sz="900" spc="-1">
                <a:latin typeface="Calibri"/>
                <a:ea typeface="Poppins-Regular"/>
              </a:rPr>
              <a:t>in all HR analysis</a:t>
            </a:r>
            <a:endParaRPr lang="en-US" sz="900" b="0" strike="noStrike" spc="-1">
              <a:latin typeface="Calibri"/>
              <a:ea typeface="Poppins-Regular"/>
            </a:endParaRPr>
          </a:p>
        </p:txBody>
      </p:sp>
      <p:sp>
        <p:nvSpPr>
          <p:cNvPr id="75" name="TextShape 3"/>
          <p:cNvSpPr txBox="1"/>
          <p:nvPr/>
        </p:nvSpPr>
        <p:spPr>
          <a:xfrm>
            <a:off x="4320000" y="2834820"/>
            <a:ext cx="1512000" cy="969496"/>
          </a:xfrm>
          <a:prstGeom prst="rect">
            <a:avLst/>
          </a:prstGeom>
          <a:noFill/>
          <a:ln>
            <a:noFill/>
          </a:ln>
        </p:spPr>
        <p:txBody>
          <a:bodyPr lIns="0" tIns="0" rIns="0" bIns="0" anchor="ctr">
            <a:spAutoFit/>
          </a:bodyPr>
          <a:lstStyle/>
          <a:p>
            <a:pPr marL="215900" indent="-215900">
              <a:buClr>
                <a:srgbClr val="000000"/>
              </a:buClr>
              <a:buSzPct val="45000"/>
              <a:buFont typeface="Wingdings" charset="2"/>
              <a:buChar char=""/>
            </a:pPr>
            <a:r>
              <a:rPr lang="en-US" sz="900" b="1" spc="-1">
                <a:solidFill>
                  <a:srgbClr val="000000"/>
                </a:solidFill>
                <a:latin typeface="Calibri"/>
                <a:ea typeface="Poppins-Regular"/>
              </a:rPr>
              <a:t>Reduction of electricity consumption </a:t>
            </a:r>
            <a:r>
              <a:rPr lang="en-US" sz="900" spc="-1">
                <a:solidFill>
                  <a:srgbClr val="000000"/>
                </a:solidFill>
                <a:latin typeface="Calibri"/>
                <a:ea typeface="Poppins-Regular"/>
              </a:rPr>
              <a:t>by 25%</a:t>
            </a:r>
            <a:br>
              <a:rPr lang="en-US"/>
            </a:br>
            <a:r>
              <a:rPr lang="en-US" sz="900" b="0" strike="noStrike" spc="-1">
                <a:solidFill>
                  <a:srgbClr val="000000"/>
                </a:solidFill>
                <a:latin typeface="Calibri"/>
              </a:rPr>
              <a:t> </a:t>
            </a:r>
            <a:endParaRPr lang="en-US" sz="900" b="0" strike="noStrike" spc="-1">
              <a:latin typeface="Calibri"/>
              <a:ea typeface="Poppins-Regular"/>
            </a:endParaRPr>
          </a:p>
          <a:p>
            <a:pPr marL="215900" indent="-215900">
              <a:buClr>
                <a:srgbClr val="000000"/>
              </a:buClr>
              <a:buSzPct val="45000"/>
              <a:buFont typeface="Wingdings" charset="2"/>
              <a:buChar char=""/>
            </a:pPr>
            <a:r>
              <a:rPr lang="en-US" sz="900" b="1" strike="noStrike" spc="-1">
                <a:solidFill>
                  <a:srgbClr val="000000"/>
                </a:solidFill>
                <a:latin typeface="Calibri"/>
                <a:ea typeface="Poppins-Regular"/>
              </a:rPr>
              <a:t>Renewable</a:t>
            </a:r>
            <a:r>
              <a:rPr lang="en-US" sz="900" b="1" spc="-1">
                <a:solidFill>
                  <a:srgbClr val="000000"/>
                </a:solidFill>
                <a:latin typeface="Calibri"/>
                <a:ea typeface="Poppins-Regular"/>
              </a:rPr>
              <a:t>s in electricity mix</a:t>
            </a:r>
            <a:r>
              <a:rPr lang="en-US" sz="900" b="1" strike="noStrike" spc="-1">
                <a:solidFill>
                  <a:srgbClr val="000000"/>
                </a:solidFill>
                <a:latin typeface="Calibri"/>
                <a:ea typeface="Poppins-Regular"/>
              </a:rPr>
              <a:t> </a:t>
            </a:r>
            <a:r>
              <a:rPr lang="en-US" sz="900" b="0" strike="noStrike" spc="-1">
                <a:solidFill>
                  <a:srgbClr val="000000"/>
                </a:solidFill>
                <a:latin typeface="Calibri"/>
                <a:ea typeface="Poppins-Regular"/>
              </a:rPr>
              <a:t>(PPA &amp; </a:t>
            </a:r>
            <a:r>
              <a:rPr lang="en-US" sz="900" spc="-1">
                <a:solidFill>
                  <a:srgbClr val="000000"/>
                </a:solidFill>
                <a:latin typeface="Calibri"/>
                <a:ea typeface="Poppins-Regular"/>
              </a:rPr>
              <a:t>self-generation</a:t>
            </a:r>
            <a:r>
              <a:rPr lang="en-US" sz="900" b="0" strike="noStrike" spc="-1">
                <a:solidFill>
                  <a:srgbClr val="000000"/>
                </a:solidFill>
                <a:latin typeface="Calibri"/>
                <a:ea typeface="Poppins-Regular"/>
              </a:rPr>
              <a:t>) &gt; 90%</a:t>
            </a:r>
          </a:p>
          <a:p>
            <a:pPr marL="215900" indent="-215900">
              <a:buClr>
                <a:srgbClr val="000000"/>
              </a:buClr>
              <a:buSzPct val="45000"/>
              <a:buFont typeface="Wingdings" charset="2"/>
              <a:buChar char=""/>
            </a:pPr>
            <a:endParaRPr lang="en-US" sz="900" b="0" strike="noStrike" spc="-1">
              <a:latin typeface="Calibri"/>
              <a:ea typeface="Poppins-Regular"/>
            </a:endParaRPr>
          </a:p>
        </p:txBody>
      </p:sp>
      <p:sp>
        <p:nvSpPr>
          <p:cNvPr id="76" name="TextShape 4"/>
          <p:cNvSpPr txBox="1"/>
          <p:nvPr/>
        </p:nvSpPr>
        <p:spPr>
          <a:xfrm>
            <a:off x="6156000" y="2835712"/>
            <a:ext cx="1548000" cy="969496"/>
          </a:xfrm>
          <a:prstGeom prst="rect">
            <a:avLst/>
          </a:prstGeom>
          <a:noFill/>
          <a:ln>
            <a:noFill/>
          </a:ln>
        </p:spPr>
        <p:txBody>
          <a:bodyPr wrap="square" lIns="0" tIns="0" rIns="0" bIns="0" anchor="ctr">
            <a:spAutoFit/>
          </a:bodyPr>
          <a:lstStyle/>
          <a:p>
            <a:pPr marL="215900" indent="-215900">
              <a:buClr>
                <a:srgbClr val="000000"/>
              </a:buClr>
              <a:buSzPct val="45000"/>
              <a:buFont typeface="Wingdings" charset="2"/>
              <a:buChar char=""/>
            </a:pPr>
            <a:r>
              <a:rPr lang="en-US" sz="900" spc="-1">
                <a:solidFill>
                  <a:srgbClr val="000000"/>
                </a:solidFill>
                <a:latin typeface="Calibri"/>
                <a:ea typeface="Poppins-Regular"/>
              </a:rPr>
              <a:t>Achieve </a:t>
            </a:r>
            <a:r>
              <a:rPr lang="en-US" sz="900" b="1" spc="-1">
                <a:solidFill>
                  <a:srgbClr val="000000"/>
                </a:solidFill>
                <a:latin typeface="Calibri"/>
                <a:ea typeface="Poppins-Regular"/>
              </a:rPr>
              <a:t>100% recycling of the electronic waste </a:t>
            </a:r>
            <a:r>
              <a:rPr lang="en-US" sz="900" spc="-1">
                <a:solidFill>
                  <a:srgbClr val="000000"/>
                </a:solidFill>
                <a:latin typeface="Calibri"/>
                <a:ea typeface="Poppins-Regular"/>
              </a:rPr>
              <a:t>produced in Spain.</a:t>
            </a:r>
            <a:endParaRPr lang="es-ES"/>
          </a:p>
          <a:p>
            <a:pPr marL="215900" indent="-215900">
              <a:buClr>
                <a:srgbClr val="000000"/>
              </a:buClr>
              <a:buSzPct val="45000"/>
              <a:buFont typeface="Wingdings" charset="2"/>
              <a:buChar char=""/>
            </a:pPr>
            <a:endParaRPr lang="es-ES" sz="900" b="0" strike="noStrike" spc="-1">
              <a:latin typeface="Calibri"/>
              <a:ea typeface="Poppins-Regular"/>
            </a:endParaRPr>
          </a:p>
          <a:p>
            <a:pPr marL="215900" indent="-215900">
              <a:buClr>
                <a:srgbClr val="000000"/>
              </a:buClr>
              <a:buSzPct val="45000"/>
              <a:buFont typeface="Wingdings" charset="2"/>
              <a:buChar char=""/>
            </a:pPr>
            <a:r>
              <a:rPr lang="en-US" sz="900" spc="-1">
                <a:solidFill>
                  <a:srgbClr val="000000"/>
                </a:solidFill>
                <a:latin typeface="Calibri"/>
                <a:ea typeface="Poppins-Regular"/>
              </a:rPr>
              <a:t>Develop </a:t>
            </a:r>
            <a:r>
              <a:rPr lang="en-US" sz="900" b="1" spc="-1">
                <a:solidFill>
                  <a:srgbClr val="000000"/>
                </a:solidFill>
                <a:latin typeface="Calibri"/>
                <a:ea typeface="Poppins-Regular"/>
              </a:rPr>
              <a:t>environmental innovation projects </a:t>
            </a:r>
            <a:r>
              <a:rPr lang="en-US" sz="900" spc="-1">
                <a:solidFill>
                  <a:srgbClr val="000000"/>
                </a:solidFill>
                <a:latin typeface="Calibri"/>
                <a:ea typeface="Poppins-Regular"/>
              </a:rPr>
              <a:t>with a “0” waste target.</a:t>
            </a:r>
            <a:endParaRPr lang="es-ES" sz="900" b="0" strike="noStrike" spc="-1">
              <a:latin typeface="Calibri"/>
              <a:ea typeface="Poppins-Regular"/>
            </a:endParaRPr>
          </a:p>
        </p:txBody>
      </p:sp>
      <p:sp>
        <p:nvSpPr>
          <p:cNvPr id="77" name="TextShape 5"/>
          <p:cNvSpPr txBox="1"/>
          <p:nvPr/>
        </p:nvSpPr>
        <p:spPr>
          <a:xfrm>
            <a:off x="7992000" y="2766462"/>
            <a:ext cx="1548000" cy="969496"/>
          </a:xfrm>
          <a:prstGeom prst="rect">
            <a:avLst/>
          </a:prstGeom>
          <a:noFill/>
          <a:ln>
            <a:noFill/>
          </a:ln>
        </p:spPr>
        <p:txBody>
          <a:bodyPr lIns="0" tIns="0" rIns="0" bIns="0" anchor="ctr">
            <a:spAutoFit/>
          </a:bodyPr>
          <a:lstStyle/>
          <a:p>
            <a:pPr marL="215900" indent="-215900">
              <a:buClr>
                <a:srgbClr val="000000"/>
              </a:buClr>
              <a:buSzPct val="45000"/>
              <a:buFont typeface="Wingdings" charset="2"/>
              <a:buChar char=""/>
            </a:pPr>
            <a:r>
              <a:rPr lang="en-US" sz="900" b="1" spc="-1">
                <a:solidFill>
                  <a:srgbClr val="000000"/>
                </a:solidFill>
                <a:latin typeface="Calibri"/>
                <a:ea typeface="Poppins-Regular"/>
              </a:rPr>
              <a:t>600 million euros investments </a:t>
            </a:r>
            <a:r>
              <a:rPr lang="en-US" sz="900" spc="-1">
                <a:solidFill>
                  <a:srgbClr val="000000"/>
                </a:solidFill>
                <a:latin typeface="Calibri"/>
                <a:ea typeface="Poppins-Regular"/>
              </a:rPr>
              <a:t>in environmental excellence centered on </a:t>
            </a:r>
            <a:r>
              <a:rPr lang="en-US" sz="900" b="1" spc="-1">
                <a:solidFill>
                  <a:srgbClr val="000000"/>
                </a:solidFill>
                <a:latin typeface="Calibri"/>
                <a:ea typeface="Poppins-Regular"/>
              </a:rPr>
              <a:t>Circular Economy, minimization of environmental emissions and energy efficiency.</a:t>
            </a:r>
            <a:endParaRPr lang="es-ES" sz="900" b="1" strike="noStrike" spc="-1">
              <a:latin typeface="Calibri"/>
              <a:ea typeface="Poppins-Regular"/>
            </a:endParaRPr>
          </a:p>
        </p:txBody>
      </p:sp>
      <p:sp>
        <p:nvSpPr>
          <p:cNvPr id="78" name="TextShape 6"/>
          <p:cNvSpPr txBox="1"/>
          <p:nvPr/>
        </p:nvSpPr>
        <p:spPr>
          <a:xfrm>
            <a:off x="496080" y="905961"/>
            <a:ext cx="9080280" cy="553998"/>
          </a:xfrm>
          <a:prstGeom prst="rect">
            <a:avLst/>
          </a:prstGeom>
          <a:noFill/>
          <a:ln>
            <a:noFill/>
          </a:ln>
        </p:spPr>
        <p:txBody>
          <a:bodyPr lIns="0" tIns="0" rIns="0" bIns="0" anchor="ctr">
            <a:spAutoFit/>
          </a:bodyPr>
          <a:lstStyle/>
          <a:p>
            <a:pPr algn="ctr"/>
            <a:r>
              <a:rPr lang="es-ES" sz="3600" b="1" strike="noStrike" spc="-1">
                <a:latin typeface="Calibri"/>
              </a:rPr>
              <a:t>Atlantic </a:t>
            </a:r>
            <a:r>
              <a:rPr lang="es-ES" sz="3600" b="1" strike="noStrike" spc="-1" err="1">
                <a:latin typeface="Calibri"/>
              </a:rPr>
              <a:t>Copper</a:t>
            </a:r>
            <a:r>
              <a:rPr lang="es-ES" sz="3600" b="1" strike="noStrike" spc="-1">
                <a:latin typeface="Calibri"/>
              </a:rPr>
              <a:t> SDG: </a:t>
            </a:r>
            <a:r>
              <a:rPr lang="es-ES" sz="3600" b="1" strike="noStrike" spc="-1">
                <a:latin typeface="Calibri"/>
                <a:ea typeface="Poppins-Bold"/>
              </a:rPr>
              <a:t>2020 - 2030</a:t>
            </a:r>
            <a:endParaRPr lang="es-ES" sz="3600" b="1" strike="noStrike" spc="-1">
              <a:latin typeface="Calibri"/>
            </a:endParaRPr>
          </a:p>
        </p:txBody>
      </p:sp>
      <p:sp>
        <p:nvSpPr>
          <p:cNvPr id="14" name="TextShape 3">
            <a:extLst>
              <a:ext uri="{FF2B5EF4-FFF2-40B4-BE49-F238E27FC236}">
                <a16:creationId xmlns:a16="http://schemas.microsoft.com/office/drawing/2014/main" id="{49043C3C-DA33-4DFE-97C6-D341F684FA29}"/>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trike="noStrike" spc="-1">
                <a:latin typeface="Calibri"/>
              </a:rPr>
              <a:t>5</a:t>
            </a:r>
          </a:p>
        </p:txBody>
      </p:sp>
      <p:sp>
        <p:nvSpPr>
          <p:cNvPr id="2" name="Rectángulo 1">
            <a:extLst>
              <a:ext uri="{FF2B5EF4-FFF2-40B4-BE49-F238E27FC236}">
                <a16:creationId xmlns:a16="http://schemas.microsoft.com/office/drawing/2014/main" id="{B77F6BB1-F0A0-46A0-AD40-FC1C20995463}"/>
              </a:ext>
            </a:extLst>
          </p:cNvPr>
          <p:cNvSpPr/>
          <p:nvPr/>
        </p:nvSpPr>
        <p:spPr>
          <a:xfrm>
            <a:off x="43711" y="5486538"/>
            <a:ext cx="4549066" cy="200055"/>
          </a:xfrm>
          <a:prstGeom prst="rect">
            <a:avLst/>
          </a:prstGeom>
        </p:spPr>
        <p:txBody>
          <a:bodyPr wrap="none">
            <a:spAutoFit/>
          </a:bodyPr>
          <a:lstStyle/>
          <a:p>
            <a:r>
              <a:rPr lang="es-ES" sz="700" i="1" spc="-1">
                <a:latin typeface="Calibri"/>
                <a:ea typeface="Poppins-Regular"/>
              </a:rPr>
              <a:t>Picture: </a:t>
            </a:r>
            <a:r>
              <a:rPr lang="en-US" sz="700" i="1" spc="-1">
                <a:latin typeface="Calibri"/>
                <a:ea typeface="Poppins-Regular"/>
              </a:rPr>
              <a:t>Flamingos of the “</a:t>
            </a:r>
            <a:r>
              <a:rPr lang="en-US" sz="700" i="1" spc="-1" err="1">
                <a:latin typeface="Calibri"/>
                <a:ea typeface="Poppins-Regular"/>
              </a:rPr>
              <a:t>Marismas</a:t>
            </a:r>
            <a:r>
              <a:rPr lang="en-US" sz="700" i="1" spc="-1">
                <a:latin typeface="Calibri"/>
                <a:ea typeface="Poppins-Regular"/>
              </a:rPr>
              <a:t> del </a:t>
            </a:r>
            <a:r>
              <a:rPr lang="en-US" sz="700" i="1" spc="-1" err="1">
                <a:latin typeface="Calibri"/>
                <a:ea typeface="Poppins-Regular"/>
              </a:rPr>
              <a:t>Odiel</a:t>
            </a:r>
            <a:r>
              <a:rPr lang="en-US" sz="700" i="1" spc="-1">
                <a:latin typeface="Calibri"/>
                <a:ea typeface="Poppins-Regular"/>
              </a:rPr>
              <a:t>” Natural Area, 200 meters from the Atlantic Copper Metallurgical Complex</a:t>
            </a:r>
            <a:endParaRPr lang="es-ES" sz="700" i="1"/>
          </a:p>
        </p:txBody>
      </p:sp>
      <mc:AlternateContent xmlns:mc="http://schemas.openxmlformats.org/markup-compatibility/2006" xmlns:p14="http://schemas.microsoft.com/office/powerpoint/2010/main">
        <mc:Choice Requires="p14">
          <p:contentPart p14:bwMode="auto" r:id="rId3">
            <p14:nvContentPartPr>
              <p14:cNvPr id="59" name="Entrada de lápiz 58">
                <a:extLst>
                  <a:ext uri="{FF2B5EF4-FFF2-40B4-BE49-F238E27FC236}">
                    <a16:creationId xmlns:a16="http://schemas.microsoft.com/office/drawing/2014/main" id="{97C79A81-2CEA-044A-95D0-9A2AA4FBABB1}"/>
                  </a:ext>
                </a:extLst>
              </p14:cNvPr>
              <p14:cNvContentPartPr/>
              <p14:nvPr/>
            </p14:nvContentPartPr>
            <p14:xfrm>
              <a:off x="8521360" y="1511240"/>
              <a:ext cx="19440" cy="6840"/>
            </p14:xfrm>
          </p:contentPart>
        </mc:Choice>
        <mc:Fallback xmlns="">
          <p:pic>
            <p:nvPicPr>
              <p:cNvPr id="59" name="Entrada de lápiz 58">
                <a:extLst>
                  <a:ext uri="{FF2B5EF4-FFF2-40B4-BE49-F238E27FC236}">
                    <a16:creationId xmlns:a16="http://schemas.microsoft.com/office/drawing/2014/main" id="{97C79A81-2CEA-044A-95D0-9A2AA4FBABB1}"/>
                  </a:ext>
                </a:extLst>
              </p:cNvPr>
              <p:cNvPicPr/>
              <p:nvPr/>
            </p:nvPicPr>
            <p:blipFill>
              <a:blip r:embed="rId4"/>
              <a:stretch>
                <a:fillRect/>
              </a:stretch>
            </p:blipFill>
            <p:spPr>
              <a:xfrm>
                <a:off x="8505880" y="1495760"/>
                <a:ext cx="50040" cy="37440"/>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Shape 1"/>
          <p:cNvSpPr txBox="1"/>
          <p:nvPr/>
        </p:nvSpPr>
        <p:spPr>
          <a:xfrm>
            <a:off x="504000" y="226080"/>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80" name="TextShape 2"/>
          <p:cNvSpPr txBox="1"/>
          <p:nvPr/>
        </p:nvSpPr>
        <p:spPr>
          <a:xfrm>
            <a:off x="504000" y="1326600"/>
            <a:ext cx="9071640" cy="3288240"/>
          </a:xfrm>
          <a:prstGeom prst="rect">
            <a:avLst/>
          </a:prstGeom>
          <a:noFill/>
          <a:ln>
            <a:noFill/>
          </a:ln>
        </p:spPr>
        <p:txBody>
          <a:bodyPr lIns="0" tIns="0" rIns="0" bIns="0">
            <a:normAutofit/>
          </a:bodyPr>
          <a:lstStyle/>
          <a:p>
            <a:endParaRPr lang="es-ES" sz="3200" b="0" strike="noStrike" spc="-1">
              <a:latin typeface="Arial"/>
            </a:endParaRPr>
          </a:p>
        </p:txBody>
      </p:sp>
      <p:pic>
        <p:nvPicPr>
          <p:cNvPr id="81" name="Imagen 80"/>
          <p:cNvPicPr/>
          <p:nvPr/>
        </p:nvPicPr>
        <p:blipFill>
          <a:blip r:embed="rId2"/>
          <a:stretch/>
        </p:blipFill>
        <p:spPr>
          <a:xfrm>
            <a:off x="0" y="14748"/>
            <a:ext cx="10074960" cy="5669640"/>
          </a:xfrm>
          <a:prstGeom prst="rect">
            <a:avLst/>
          </a:prstGeom>
          <a:ln>
            <a:noFill/>
          </a:ln>
        </p:spPr>
      </p:pic>
      <p:sp>
        <p:nvSpPr>
          <p:cNvPr id="82" name="TextShape 3"/>
          <p:cNvSpPr txBox="1"/>
          <p:nvPr/>
        </p:nvSpPr>
        <p:spPr>
          <a:xfrm>
            <a:off x="0" y="905961"/>
            <a:ext cx="9080280" cy="553998"/>
          </a:xfrm>
          <a:prstGeom prst="rect">
            <a:avLst/>
          </a:prstGeom>
          <a:noFill/>
          <a:ln>
            <a:noFill/>
          </a:ln>
        </p:spPr>
        <p:txBody>
          <a:bodyPr lIns="0" tIns="0" rIns="0" bIns="0" anchor="ctr">
            <a:spAutoFit/>
          </a:bodyPr>
          <a:lstStyle/>
          <a:p>
            <a:pPr algn="ctr"/>
            <a:r>
              <a:rPr lang="es-ES" sz="3600" b="1" strike="noStrike" spc="-1">
                <a:solidFill>
                  <a:srgbClr val="FFFFFF"/>
                </a:solidFill>
                <a:latin typeface="Calibri"/>
                <a:ea typeface="Poppins-Bold"/>
              </a:rPr>
              <a:t>CirCular. Circular </a:t>
            </a:r>
            <a:r>
              <a:rPr lang="es-ES" sz="3600" b="1" strike="noStrike" spc="-1" err="1">
                <a:solidFill>
                  <a:srgbClr val="FFFFFF"/>
                </a:solidFill>
                <a:latin typeface="Calibri"/>
                <a:ea typeface="Poppins-Bold"/>
              </a:rPr>
              <a:t>Economy</a:t>
            </a:r>
            <a:r>
              <a:rPr lang="es-ES" sz="3600" b="1" strike="noStrike" spc="-1">
                <a:solidFill>
                  <a:srgbClr val="FFFFFF"/>
                </a:solidFill>
                <a:latin typeface="Calibri"/>
                <a:ea typeface="Poppins-Bold"/>
              </a:rPr>
              <a:t> Project</a:t>
            </a:r>
            <a:endParaRPr lang="es-ES" sz="3600" b="1" strike="noStrike" spc="-1">
              <a:solidFill>
                <a:srgbClr val="FFFFFF"/>
              </a:solidFill>
              <a:latin typeface="Poppins-Bold"/>
              <a:ea typeface="Poppins-Bold"/>
            </a:endParaRPr>
          </a:p>
        </p:txBody>
      </p:sp>
      <p:sp>
        <p:nvSpPr>
          <p:cNvPr id="6" name="TextShape 3">
            <a:extLst>
              <a:ext uri="{FF2B5EF4-FFF2-40B4-BE49-F238E27FC236}">
                <a16:creationId xmlns:a16="http://schemas.microsoft.com/office/drawing/2014/main" id="{DFAE03B1-CDAB-46B4-A65D-6F9CDDB62F51}"/>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pc="-1">
                <a:latin typeface="Calibri"/>
              </a:rPr>
              <a:t>6</a:t>
            </a:r>
            <a:endParaRPr lang="es-ES" sz="1000" strike="noStrike" spc="-1">
              <a:latin typeface="Calibri"/>
            </a:endParaRPr>
          </a:p>
        </p:txBody>
      </p:sp>
      <p:sp>
        <p:nvSpPr>
          <p:cNvPr id="7" name="Rectángulo 6">
            <a:extLst>
              <a:ext uri="{FF2B5EF4-FFF2-40B4-BE49-F238E27FC236}">
                <a16:creationId xmlns:a16="http://schemas.microsoft.com/office/drawing/2014/main" id="{3702361D-20D8-447B-963C-39E5F159F652}"/>
              </a:ext>
            </a:extLst>
          </p:cNvPr>
          <p:cNvSpPr/>
          <p:nvPr/>
        </p:nvSpPr>
        <p:spPr>
          <a:xfrm>
            <a:off x="1252591" y="1359028"/>
            <a:ext cx="6977009" cy="369332"/>
          </a:xfrm>
          <a:prstGeom prst="rect">
            <a:avLst/>
          </a:prstGeom>
        </p:spPr>
        <p:txBody>
          <a:bodyPr wrap="square">
            <a:spAutoFit/>
          </a:bodyPr>
          <a:lstStyle/>
          <a:p>
            <a:r>
              <a:rPr lang="en-US" b="1" i="1" spc="-1">
                <a:solidFill>
                  <a:schemeClr val="bg1"/>
                </a:solidFill>
                <a:latin typeface="Calibri"/>
              </a:rPr>
              <a:t>Declared of Strategic Interest by the Andalusian Regional Government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Shape 1"/>
          <p:cNvSpPr txBox="1"/>
          <p:nvPr/>
        </p:nvSpPr>
        <p:spPr>
          <a:xfrm>
            <a:off x="504000" y="226080"/>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104" name="TextShape 2"/>
          <p:cNvSpPr txBox="1"/>
          <p:nvPr/>
        </p:nvSpPr>
        <p:spPr>
          <a:xfrm>
            <a:off x="504000" y="1326600"/>
            <a:ext cx="9071640" cy="3288240"/>
          </a:xfrm>
          <a:prstGeom prst="rect">
            <a:avLst/>
          </a:prstGeom>
          <a:noFill/>
          <a:ln>
            <a:noFill/>
          </a:ln>
        </p:spPr>
        <p:txBody>
          <a:bodyPr lIns="0" tIns="0" rIns="0" bIns="0">
            <a:normAutofit/>
          </a:bodyPr>
          <a:lstStyle/>
          <a:p>
            <a:endParaRPr lang="es-ES" sz="3200" b="0" strike="noStrike" spc="-1">
              <a:latin typeface="Arial"/>
            </a:endParaRPr>
          </a:p>
        </p:txBody>
      </p:sp>
      <p:pic>
        <p:nvPicPr>
          <p:cNvPr id="105" name="Imagen 104"/>
          <p:cNvPicPr/>
          <p:nvPr/>
        </p:nvPicPr>
        <p:blipFill>
          <a:blip r:embed="rId2"/>
          <a:stretch/>
        </p:blipFill>
        <p:spPr>
          <a:xfrm>
            <a:off x="-900" y="0"/>
            <a:ext cx="10074960" cy="5669640"/>
          </a:xfrm>
          <a:prstGeom prst="rect">
            <a:avLst/>
          </a:prstGeom>
          <a:ln>
            <a:noFill/>
          </a:ln>
        </p:spPr>
      </p:pic>
      <p:sp>
        <p:nvSpPr>
          <p:cNvPr id="106" name="TextShape 3"/>
          <p:cNvSpPr txBox="1"/>
          <p:nvPr/>
        </p:nvSpPr>
        <p:spPr>
          <a:xfrm>
            <a:off x="496440" y="905961"/>
            <a:ext cx="9080280" cy="553998"/>
          </a:xfrm>
          <a:prstGeom prst="rect">
            <a:avLst/>
          </a:prstGeom>
          <a:noFill/>
          <a:ln>
            <a:noFill/>
          </a:ln>
        </p:spPr>
        <p:txBody>
          <a:bodyPr lIns="0" tIns="0" rIns="0" bIns="0" anchor="ctr">
            <a:spAutoFit/>
          </a:bodyPr>
          <a:lstStyle/>
          <a:p>
            <a:pPr algn="ctr"/>
            <a:r>
              <a:rPr lang="en-US" sz="3600" b="1" spc="-1">
                <a:latin typeface="Calibri"/>
                <a:ea typeface="Poppins-Bold"/>
              </a:rPr>
              <a:t>The Circular Economy a Strategic Pillar</a:t>
            </a:r>
            <a:endParaRPr lang="es-ES" sz="3600" b="1" strike="noStrike" spc="-1">
              <a:latin typeface="Poppins-Bold"/>
              <a:ea typeface="Poppins-Bold"/>
            </a:endParaRPr>
          </a:p>
        </p:txBody>
      </p:sp>
      <p:sp>
        <p:nvSpPr>
          <p:cNvPr id="107" name="TextShape 4"/>
          <p:cNvSpPr txBox="1"/>
          <p:nvPr/>
        </p:nvSpPr>
        <p:spPr>
          <a:xfrm>
            <a:off x="477720" y="3060005"/>
            <a:ext cx="1728000" cy="839391"/>
          </a:xfrm>
          <a:prstGeom prst="rect">
            <a:avLst/>
          </a:prstGeom>
          <a:noFill/>
          <a:ln>
            <a:noFill/>
          </a:ln>
        </p:spPr>
        <p:txBody>
          <a:bodyPr lIns="0" tIns="0" rIns="0" bIns="0" anchor="ctr">
            <a:spAutoFit/>
          </a:bodyPr>
          <a:lstStyle/>
          <a:p>
            <a:pPr algn="ctr"/>
            <a:r>
              <a:rPr lang="es-ES" sz="2000" b="1" strike="noStrike" spc="-1">
                <a:solidFill>
                  <a:srgbClr val="7FBA27"/>
                </a:solidFill>
                <a:latin typeface="Calibri"/>
                <a:ea typeface="Poppins-Bold"/>
              </a:rPr>
              <a:t>GREEN</a:t>
            </a:r>
            <a:endParaRPr lang="es-ES" sz="2000" b="1" strike="noStrike" spc="-1">
              <a:solidFill>
                <a:srgbClr val="7FBB28"/>
              </a:solidFill>
              <a:latin typeface="Poppins-Bold"/>
              <a:ea typeface="Poppins-Bold"/>
            </a:endParaRPr>
          </a:p>
          <a:p>
            <a:pPr algn="ctr"/>
            <a:r>
              <a:rPr lang="es-ES" sz="2000" b="1" strike="noStrike" spc="-1">
                <a:solidFill>
                  <a:srgbClr val="7FBA27"/>
                </a:solidFill>
                <a:latin typeface="Calibri"/>
                <a:ea typeface="Poppins-Bold"/>
              </a:rPr>
              <a:t>DEAL</a:t>
            </a:r>
          </a:p>
          <a:p>
            <a:pPr algn="ctr"/>
            <a:r>
              <a:rPr lang="es-ES" sz="2000" b="1" spc="-1">
                <a:solidFill>
                  <a:srgbClr val="7FBA27"/>
                </a:solidFill>
                <a:latin typeface="Calibri"/>
                <a:ea typeface="Poppins-Bold"/>
              </a:rPr>
              <a:t>CONTRIBUTION</a:t>
            </a:r>
            <a:endParaRPr lang="es-ES" sz="2000" b="1" strike="noStrike" spc="-1">
              <a:solidFill>
                <a:srgbClr val="7FBB28"/>
              </a:solidFill>
              <a:latin typeface="Poppins-Bold"/>
              <a:ea typeface="Poppins-Bold"/>
            </a:endParaRPr>
          </a:p>
        </p:txBody>
      </p:sp>
      <p:sp>
        <p:nvSpPr>
          <p:cNvPr id="108" name="TextShape 5"/>
          <p:cNvSpPr txBox="1"/>
          <p:nvPr/>
        </p:nvSpPr>
        <p:spPr>
          <a:xfrm>
            <a:off x="3528000" y="3441251"/>
            <a:ext cx="1728000" cy="307777"/>
          </a:xfrm>
          <a:prstGeom prst="rect">
            <a:avLst/>
          </a:prstGeom>
          <a:noFill/>
          <a:ln>
            <a:noFill/>
          </a:ln>
        </p:spPr>
        <p:txBody>
          <a:bodyPr lIns="0" tIns="0" rIns="0" bIns="0" anchor="ctr">
            <a:spAutoFit/>
          </a:bodyPr>
          <a:lstStyle/>
          <a:p>
            <a:pPr algn="ctr"/>
            <a:r>
              <a:rPr lang="es-ES" sz="2000" b="1" strike="noStrike" spc="-1">
                <a:solidFill>
                  <a:srgbClr val="7FBA27"/>
                </a:solidFill>
                <a:latin typeface="Calibri"/>
                <a:ea typeface="Poppins-Bold"/>
              </a:rPr>
              <a:t>VALUE CHAIN</a:t>
            </a:r>
            <a:endParaRPr lang="es-ES" sz="2000" b="1" strike="noStrike" spc="-1">
              <a:solidFill>
                <a:srgbClr val="7FBB28"/>
              </a:solidFill>
              <a:latin typeface="Poppins-Bold"/>
              <a:ea typeface="Poppins-Bold"/>
            </a:endParaRPr>
          </a:p>
        </p:txBody>
      </p:sp>
      <p:sp>
        <p:nvSpPr>
          <p:cNvPr id="109" name="TextShape 6"/>
          <p:cNvSpPr txBox="1"/>
          <p:nvPr/>
        </p:nvSpPr>
        <p:spPr>
          <a:xfrm>
            <a:off x="6588000" y="3272447"/>
            <a:ext cx="1728000" cy="615553"/>
          </a:xfrm>
          <a:prstGeom prst="rect">
            <a:avLst/>
          </a:prstGeom>
          <a:noFill/>
          <a:ln>
            <a:noFill/>
          </a:ln>
        </p:spPr>
        <p:txBody>
          <a:bodyPr lIns="0" tIns="0" rIns="0" bIns="0" anchor="ctr">
            <a:spAutoFit/>
          </a:bodyPr>
          <a:lstStyle/>
          <a:p>
            <a:pPr algn="ctr"/>
            <a:r>
              <a:rPr lang="es-ES" sz="2000" b="1" strike="noStrike" spc="-1">
                <a:solidFill>
                  <a:srgbClr val="7FBA27"/>
                </a:solidFill>
                <a:latin typeface="Calibri"/>
                <a:ea typeface="Poppins-Bold"/>
              </a:rPr>
              <a:t>EUROPEAN GOALS</a:t>
            </a:r>
            <a:endParaRPr lang="es-ES" sz="2000" b="1" strike="noStrike" spc="-1">
              <a:solidFill>
                <a:srgbClr val="7FBB28"/>
              </a:solidFill>
              <a:latin typeface="Poppins-Bold"/>
              <a:ea typeface="Poppins-Bold"/>
            </a:endParaRPr>
          </a:p>
        </p:txBody>
      </p:sp>
      <p:sp>
        <p:nvSpPr>
          <p:cNvPr id="110" name="TextShape 7"/>
          <p:cNvSpPr txBox="1"/>
          <p:nvPr/>
        </p:nvSpPr>
        <p:spPr>
          <a:xfrm>
            <a:off x="8064000" y="4340891"/>
            <a:ext cx="1728000" cy="307777"/>
          </a:xfrm>
          <a:prstGeom prst="rect">
            <a:avLst/>
          </a:prstGeom>
          <a:noFill/>
          <a:ln>
            <a:noFill/>
          </a:ln>
        </p:spPr>
        <p:txBody>
          <a:bodyPr lIns="0" tIns="0" rIns="0" bIns="0" anchor="ctr">
            <a:spAutoFit/>
          </a:bodyPr>
          <a:lstStyle/>
          <a:p>
            <a:pPr algn="ctr"/>
            <a:r>
              <a:rPr lang="es-ES" sz="2000" b="1" strike="noStrike" spc="-1">
                <a:solidFill>
                  <a:srgbClr val="FFFFFF"/>
                </a:solidFill>
                <a:latin typeface="Calibri"/>
                <a:ea typeface="Poppins-Bold"/>
              </a:rPr>
              <a:t>INNOVATION</a:t>
            </a:r>
            <a:endParaRPr lang="es-ES" sz="2000" b="1" strike="noStrike" spc="-1">
              <a:solidFill>
                <a:srgbClr val="FFFFFF"/>
              </a:solidFill>
              <a:latin typeface="Poppins-Bold"/>
              <a:ea typeface="Poppins-Bold"/>
            </a:endParaRPr>
          </a:p>
        </p:txBody>
      </p:sp>
      <p:sp>
        <p:nvSpPr>
          <p:cNvPr id="111" name="TextShape 8"/>
          <p:cNvSpPr txBox="1"/>
          <p:nvPr/>
        </p:nvSpPr>
        <p:spPr>
          <a:xfrm>
            <a:off x="2016000" y="3759519"/>
            <a:ext cx="1728000" cy="1046440"/>
          </a:xfrm>
          <a:prstGeom prst="rect">
            <a:avLst/>
          </a:prstGeom>
          <a:noFill/>
          <a:ln>
            <a:noFill/>
          </a:ln>
        </p:spPr>
        <p:txBody>
          <a:bodyPr lIns="0" tIns="0" rIns="0" bIns="0" anchor="ctr">
            <a:spAutoFit/>
          </a:bodyPr>
          <a:lstStyle/>
          <a:p>
            <a:pPr algn="ctr"/>
            <a:r>
              <a:rPr lang="es-ES" sz="4800" b="1" spc="-1">
                <a:solidFill>
                  <a:srgbClr val="FFFFFF"/>
                </a:solidFill>
                <a:latin typeface="Calibri"/>
                <a:ea typeface="Poppins-Bold"/>
              </a:rPr>
              <a:t>SDG</a:t>
            </a:r>
            <a:endParaRPr lang="es-ES" sz="4800" b="1" strike="noStrike" spc="-1">
              <a:solidFill>
                <a:srgbClr val="FFFFFF"/>
              </a:solidFill>
              <a:latin typeface="Calibri"/>
              <a:ea typeface="Poppins-Bold"/>
            </a:endParaRPr>
          </a:p>
          <a:p>
            <a:pPr algn="ctr"/>
            <a:r>
              <a:rPr lang="es-ES" sz="2000" b="1" spc="-1">
                <a:solidFill>
                  <a:srgbClr val="FFFFFF"/>
                </a:solidFill>
                <a:latin typeface="Calibri"/>
                <a:ea typeface="Poppins-Bold"/>
              </a:rPr>
              <a:t>CONTRIBUTION</a:t>
            </a:r>
            <a:endParaRPr lang="es-ES" sz="2000" b="1" strike="noStrike" spc="-1">
              <a:solidFill>
                <a:srgbClr val="FFFFFF"/>
              </a:solidFill>
              <a:latin typeface="Poppins-Bold"/>
              <a:ea typeface="Poppins-Bold"/>
            </a:endParaRPr>
          </a:p>
        </p:txBody>
      </p:sp>
      <p:sp>
        <p:nvSpPr>
          <p:cNvPr id="112" name="TextShape 9"/>
          <p:cNvSpPr txBox="1"/>
          <p:nvPr/>
        </p:nvSpPr>
        <p:spPr>
          <a:xfrm>
            <a:off x="5040000" y="3888000"/>
            <a:ext cx="1728000" cy="1450440"/>
          </a:xfrm>
          <a:prstGeom prst="rect">
            <a:avLst/>
          </a:prstGeom>
          <a:noFill/>
          <a:ln>
            <a:noFill/>
          </a:ln>
        </p:spPr>
        <p:txBody>
          <a:bodyPr lIns="0" tIns="0" rIns="0" bIns="0" anchor="ctr">
            <a:spAutoFit/>
          </a:bodyPr>
          <a:lstStyle/>
          <a:p>
            <a:pPr algn="ctr"/>
            <a:r>
              <a:rPr lang="es-ES" sz="4800" b="1" strike="noStrike" spc="-1">
                <a:solidFill>
                  <a:srgbClr val="FFFFFF"/>
                </a:solidFill>
                <a:latin typeface="Calibri"/>
                <a:ea typeface="Poppins-Bold"/>
              </a:rPr>
              <a:t>CO</a:t>
            </a:r>
            <a:r>
              <a:rPr lang="es-ES" sz="4800" b="1" strike="noStrike" spc="-1" baseline="-33000">
                <a:solidFill>
                  <a:srgbClr val="FFFFFF"/>
                </a:solidFill>
                <a:latin typeface="Calibri"/>
                <a:ea typeface="Poppins-Bold"/>
              </a:rPr>
              <a:t>2</a:t>
            </a:r>
            <a:endParaRPr lang="es-ES" sz="4800" b="1" strike="noStrike" spc="-1">
              <a:solidFill>
                <a:srgbClr val="FFFFFF"/>
              </a:solidFill>
              <a:latin typeface="Calibri"/>
              <a:ea typeface="Poppins-Bold"/>
            </a:endParaRPr>
          </a:p>
        </p:txBody>
      </p:sp>
      <p:sp>
        <p:nvSpPr>
          <p:cNvPr id="12" name="TextShape 3">
            <a:extLst>
              <a:ext uri="{FF2B5EF4-FFF2-40B4-BE49-F238E27FC236}">
                <a16:creationId xmlns:a16="http://schemas.microsoft.com/office/drawing/2014/main" id="{3C821DCA-252A-4A43-88B0-53170C5A6CBD}"/>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pc="-1">
                <a:latin typeface="Calibri"/>
              </a:rPr>
              <a:t>7</a:t>
            </a:r>
            <a:endParaRPr lang="es-ES" sz="1000" strike="noStrike" spc="-1">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2">
            <a:extLst>
              <a:ext uri="{FF2B5EF4-FFF2-40B4-BE49-F238E27FC236}">
                <a16:creationId xmlns:a16="http://schemas.microsoft.com/office/drawing/2014/main" id="{E5FC3A2B-3537-449A-9FC1-BB86D0663BC1}"/>
              </a:ext>
            </a:extLst>
          </p:cNvPr>
          <p:cNvPicPr>
            <a:picLocks noChangeAspect="1"/>
          </p:cNvPicPr>
          <p:nvPr/>
        </p:nvPicPr>
        <p:blipFill rotWithShape="1">
          <a:blip r:embed="rId2">
            <a:extLst>
              <a:ext uri="{28A0092B-C50C-407E-A947-70E740481C1C}">
                <a14:useLocalDpi xmlns:a14="http://schemas.microsoft.com/office/drawing/2010/main" val="0"/>
              </a:ext>
            </a:extLst>
          </a:blip>
          <a:srcRect t="12842"/>
          <a:stretch/>
        </p:blipFill>
        <p:spPr>
          <a:xfrm>
            <a:off x="-905330" y="937333"/>
            <a:ext cx="10970715" cy="4733118"/>
          </a:xfrm>
          <a:prstGeom prst="rect">
            <a:avLst/>
          </a:prstGeom>
        </p:spPr>
      </p:pic>
      <p:sp>
        <p:nvSpPr>
          <p:cNvPr id="84" name="TextShape 1"/>
          <p:cNvSpPr txBox="1"/>
          <p:nvPr/>
        </p:nvSpPr>
        <p:spPr>
          <a:xfrm>
            <a:off x="496440" y="905961"/>
            <a:ext cx="9080280" cy="553998"/>
          </a:xfrm>
          <a:prstGeom prst="rect">
            <a:avLst/>
          </a:prstGeom>
          <a:noFill/>
          <a:ln>
            <a:noFill/>
          </a:ln>
        </p:spPr>
        <p:txBody>
          <a:bodyPr lIns="0" tIns="0" rIns="0" bIns="0" anchor="ctr">
            <a:spAutoFit/>
          </a:bodyPr>
          <a:lstStyle/>
          <a:p>
            <a:r>
              <a:rPr lang="en-US" sz="3600" b="1" spc="-1">
                <a:latin typeface="Calibri"/>
                <a:ea typeface="Poppins-Bold"/>
              </a:rPr>
              <a:t>Value Chain: Metals for Progress</a:t>
            </a:r>
          </a:p>
        </p:txBody>
      </p:sp>
      <p:sp>
        <p:nvSpPr>
          <p:cNvPr id="85" name="TextShape 2"/>
          <p:cNvSpPr txBox="1"/>
          <p:nvPr/>
        </p:nvSpPr>
        <p:spPr>
          <a:xfrm>
            <a:off x="333633" y="1798510"/>
            <a:ext cx="3805881" cy="2769989"/>
          </a:xfrm>
          <a:prstGeom prst="rect">
            <a:avLst/>
          </a:prstGeom>
          <a:noFill/>
          <a:ln>
            <a:noFill/>
          </a:ln>
        </p:spPr>
        <p:txBody>
          <a:bodyPr wrap="square" lIns="0" tIns="0" rIns="0" bIns="0" anchor="ctr">
            <a:spAutoFit/>
          </a:bodyPr>
          <a:lstStyle/>
          <a:p>
            <a:r>
              <a:rPr lang="en-US" sz="1200" b="1" spc="-1">
                <a:solidFill>
                  <a:srgbClr val="000000"/>
                </a:solidFill>
                <a:latin typeface="Calibri"/>
                <a:ea typeface="Poppins-Regular"/>
              </a:rPr>
              <a:t>Metals are present both in infrastructures and buildings and in everyday goods</a:t>
            </a:r>
            <a:r>
              <a:rPr lang="en-US" sz="1200" spc="-1">
                <a:solidFill>
                  <a:srgbClr val="000000"/>
                </a:solidFill>
                <a:latin typeface="Calibri"/>
                <a:ea typeface="Poppins-Regular"/>
              </a:rPr>
              <a:t> (cars, electrical appliances, telephones, computers, etc.).</a:t>
            </a:r>
          </a:p>
          <a:p>
            <a:endParaRPr lang="es-ES" sz="1200" b="0" strike="noStrike" spc="-1">
              <a:latin typeface="Calibri"/>
              <a:ea typeface="Poppins-Regular"/>
            </a:endParaRPr>
          </a:p>
          <a:p>
            <a:r>
              <a:rPr lang="en-US" sz="1200" b="1" spc="-1">
                <a:solidFill>
                  <a:srgbClr val="000000"/>
                </a:solidFill>
                <a:latin typeface="Calibri"/>
                <a:ea typeface="Poppins-Regular"/>
              </a:rPr>
              <a:t>The socio-economic growth of the EU is directly linked to the use of metals</a:t>
            </a:r>
            <a:r>
              <a:rPr lang="en-US" sz="1200" spc="-1">
                <a:solidFill>
                  <a:srgbClr val="000000"/>
                </a:solidFill>
                <a:latin typeface="Calibri"/>
                <a:ea typeface="Poppins-Regular"/>
              </a:rPr>
              <a:t> with their supply depending mainly on external sources.</a:t>
            </a:r>
            <a:r>
              <a:rPr lang="es-ES" sz="1200" spc="-1">
                <a:solidFill>
                  <a:srgbClr val="000000"/>
                </a:solidFill>
                <a:latin typeface="Calibri"/>
                <a:ea typeface="Poppins-Regular"/>
              </a:rPr>
              <a:t> </a:t>
            </a:r>
            <a:endParaRPr lang="es-ES" sz="1200" b="0" strike="noStrike" spc="-1">
              <a:latin typeface="Calibri"/>
              <a:ea typeface="Poppins-Regular"/>
            </a:endParaRPr>
          </a:p>
          <a:p>
            <a:r>
              <a:rPr lang="es-ES" sz="1200" b="0" strike="noStrike" spc="-1">
                <a:solidFill>
                  <a:srgbClr val="000000"/>
                </a:solidFill>
                <a:latin typeface="Calibri"/>
                <a:ea typeface="Poppins-Regular"/>
              </a:rPr>
              <a:t> </a:t>
            </a:r>
            <a:endParaRPr lang="es-ES" sz="1200" b="0" strike="noStrike" spc="-1">
              <a:latin typeface="Calibri"/>
              <a:ea typeface="Poppins-Regular"/>
            </a:endParaRPr>
          </a:p>
          <a:p>
            <a:r>
              <a:rPr lang="en-US" sz="1200" spc="-1">
                <a:solidFill>
                  <a:srgbClr val="000000"/>
                </a:solidFill>
                <a:latin typeface="Calibri"/>
                <a:ea typeface="Poppins-Regular"/>
              </a:rPr>
              <a:t>Metals can be recycled indefinitely without altering any of their properties.</a:t>
            </a:r>
            <a:endParaRPr lang="es-ES" sz="1200" b="0" strike="noStrike" spc="-1">
              <a:latin typeface="Calibri"/>
              <a:ea typeface="Poppins-Regular"/>
            </a:endParaRPr>
          </a:p>
          <a:p>
            <a:endParaRPr lang="es-ES" sz="1200" b="0" strike="noStrike" spc="-1">
              <a:latin typeface="Calibri"/>
              <a:ea typeface="Poppins-Regular"/>
            </a:endParaRPr>
          </a:p>
          <a:p>
            <a:r>
              <a:rPr lang="en-US" sz="1200" b="1" spc="-1">
                <a:solidFill>
                  <a:srgbClr val="000000"/>
                </a:solidFill>
                <a:latin typeface="Calibri"/>
                <a:ea typeface="Poppins-Regular"/>
              </a:rPr>
              <a:t>Therefore, recycling the maximum quantity of metals reduces the amount of waste that today ends up in landfills and contributes to the efficient use of natural resources that are essential for the sustainable growth of Europe.</a:t>
            </a:r>
            <a:r>
              <a:rPr lang="es-ES" sz="1200" spc="-1">
                <a:solidFill>
                  <a:srgbClr val="000000"/>
                </a:solidFill>
                <a:latin typeface="Calibri"/>
                <a:ea typeface="Poppins-Regular"/>
              </a:rPr>
              <a:t> </a:t>
            </a:r>
            <a:endParaRPr lang="es-ES" sz="1200" spc="-1">
              <a:latin typeface="Calibri"/>
              <a:ea typeface="Poppins-Regular"/>
            </a:endParaRPr>
          </a:p>
        </p:txBody>
      </p:sp>
      <p:sp>
        <p:nvSpPr>
          <p:cNvPr id="5" name="TextShape 3">
            <a:extLst>
              <a:ext uri="{FF2B5EF4-FFF2-40B4-BE49-F238E27FC236}">
                <a16:creationId xmlns:a16="http://schemas.microsoft.com/office/drawing/2014/main" id="{620D9F8D-5E8F-4B1B-A898-19783A2CC7A4}"/>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pc="-1">
                <a:latin typeface="Calibri"/>
              </a:rPr>
              <a:t>8</a:t>
            </a:r>
            <a:endParaRPr lang="es-ES" sz="1000" strike="noStrike" spc="-1">
              <a:latin typeface="Calibri"/>
            </a:endParaRPr>
          </a:p>
        </p:txBody>
      </p:sp>
      <p:sp>
        <p:nvSpPr>
          <p:cNvPr id="8" name="TextShape 1">
            <a:extLst>
              <a:ext uri="{FF2B5EF4-FFF2-40B4-BE49-F238E27FC236}">
                <a16:creationId xmlns:a16="http://schemas.microsoft.com/office/drawing/2014/main" id="{5D4B303B-AB14-4F31-A3BF-DA96C980489E}"/>
              </a:ext>
            </a:extLst>
          </p:cNvPr>
          <p:cNvSpPr txBox="1"/>
          <p:nvPr/>
        </p:nvSpPr>
        <p:spPr>
          <a:xfrm>
            <a:off x="5810460" y="2390387"/>
            <a:ext cx="629657" cy="138499"/>
          </a:xfrm>
          <a:prstGeom prst="rect">
            <a:avLst/>
          </a:prstGeom>
          <a:noFill/>
          <a:ln>
            <a:noFill/>
          </a:ln>
        </p:spPr>
        <p:txBody>
          <a:bodyPr lIns="0" tIns="0" rIns="0" bIns="0" anchor="ctr">
            <a:spAutoFit/>
          </a:bodyPr>
          <a:lstStyle/>
          <a:p>
            <a:pPr algn="ctr"/>
            <a:r>
              <a:rPr lang="en-US" sz="900" b="1" spc="-1">
                <a:latin typeface="Calibri"/>
                <a:ea typeface="Poppins-Bold"/>
              </a:rPr>
              <a:t>Producers</a:t>
            </a:r>
          </a:p>
        </p:txBody>
      </p:sp>
      <p:sp>
        <p:nvSpPr>
          <p:cNvPr id="9" name="TextShape 1">
            <a:extLst>
              <a:ext uri="{FF2B5EF4-FFF2-40B4-BE49-F238E27FC236}">
                <a16:creationId xmlns:a16="http://schemas.microsoft.com/office/drawing/2014/main" id="{0578E4E3-BE4D-49F4-89E6-B2843463EEC1}"/>
              </a:ext>
            </a:extLst>
          </p:cNvPr>
          <p:cNvSpPr txBox="1"/>
          <p:nvPr/>
        </p:nvSpPr>
        <p:spPr>
          <a:xfrm>
            <a:off x="7053716" y="2390387"/>
            <a:ext cx="761885" cy="138499"/>
          </a:xfrm>
          <a:prstGeom prst="rect">
            <a:avLst/>
          </a:prstGeom>
          <a:noFill/>
          <a:ln>
            <a:noFill/>
          </a:ln>
        </p:spPr>
        <p:txBody>
          <a:bodyPr lIns="0" tIns="0" rIns="0" bIns="0" anchor="ctr">
            <a:spAutoFit/>
          </a:bodyPr>
          <a:lstStyle/>
          <a:p>
            <a:pPr algn="ctr"/>
            <a:r>
              <a:rPr lang="en-US" sz="900" b="1" spc="-1">
                <a:latin typeface="Calibri"/>
                <a:ea typeface="Poppins-Bold"/>
              </a:rPr>
              <a:t>Distributors</a:t>
            </a:r>
          </a:p>
        </p:txBody>
      </p:sp>
      <p:sp>
        <p:nvSpPr>
          <p:cNvPr id="10" name="TextShape 1">
            <a:extLst>
              <a:ext uri="{FF2B5EF4-FFF2-40B4-BE49-F238E27FC236}">
                <a16:creationId xmlns:a16="http://schemas.microsoft.com/office/drawing/2014/main" id="{C35E578A-486B-436D-988B-8844D8E252BA}"/>
              </a:ext>
            </a:extLst>
          </p:cNvPr>
          <p:cNvSpPr txBox="1"/>
          <p:nvPr/>
        </p:nvSpPr>
        <p:spPr>
          <a:xfrm>
            <a:off x="7752557" y="3277679"/>
            <a:ext cx="692623" cy="138499"/>
          </a:xfrm>
          <a:prstGeom prst="rect">
            <a:avLst/>
          </a:prstGeom>
          <a:noFill/>
          <a:ln>
            <a:noFill/>
          </a:ln>
        </p:spPr>
        <p:txBody>
          <a:bodyPr lIns="0" tIns="0" rIns="0" bIns="0" anchor="ctr">
            <a:spAutoFit/>
          </a:bodyPr>
          <a:lstStyle/>
          <a:p>
            <a:pPr algn="ctr"/>
            <a:r>
              <a:rPr lang="en-US" sz="900" b="1" spc="-1">
                <a:latin typeface="Calibri"/>
                <a:ea typeface="Poppins-Bold"/>
              </a:rPr>
              <a:t>Consumers</a:t>
            </a:r>
          </a:p>
        </p:txBody>
      </p:sp>
      <p:sp>
        <p:nvSpPr>
          <p:cNvPr id="11" name="TextShape 1">
            <a:extLst>
              <a:ext uri="{FF2B5EF4-FFF2-40B4-BE49-F238E27FC236}">
                <a16:creationId xmlns:a16="http://schemas.microsoft.com/office/drawing/2014/main" id="{902AF6B9-2C2C-4293-903F-2625FDF9FC88}"/>
              </a:ext>
            </a:extLst>
          </p:cNvPr>
          <p:cNvSpPr txBox="1"/>
          <p:nvPr/>
        </p:nvSpPr>
        <p:spPr>
          <a:xfrm>
            <a:off x="7195441" y="4552589"/>
            <a:ext cx="572415" cy="138499"/>
          </a:xfrm>
          <a:prstGeom prst="rect">
            <a:avLst/>
          </a:prstGeom>
          <a:noFill/>
          <a:ln>
            <a:noFill/>
          </a:ln>
        </p:spPr>
        <p:txBody>
          <a:bodyPr lIns="0" tIns="0" rIns="0" bIns="0" anchor="ctr">
            <a:spAutoFit/>
          </a:bodyPr>
          <a:lstStyle/>
          <a:p>
            <a:r>
              <a:rPr lang="en-US" sz="900" b="1" spc="-1">
                <a:latin typeface="Calibri"/>
                <a:ea typeface="Poppins-Bold"/>
              </a:rPr>
              <a:t>Collectors</a:t>
            </a:r>
          </a:p>
        </p:txBody>
      </p:sp>
      <p:sp>
        <p:nvSpPr>
          <p:cNvPr id="12" name="TextShape 1">
            <a:extLst>
              <a:ext uri="{FF2B5EF4-FFF2-40B4-BE49-F238E27FC236}">
                <a16:creationId xmlns:a16="http://schemas.microsoft.com/office/drawing/2014/main" id="{CBE0C245-6F71-499D-B86D-6633E6D54C03}"/>
              </a:ext>
            </a:extLst>
          </p:cNvPr>
          <p:cNvSpPr txBox="1"/>
          <p:nvPr/>
        </p:nvSpPr>
        <p:spPr>
          <a:xfrm>
            <a:off x="5729210" y="4459879"/>
            <a:ext cx="520377" cy="138499"/>
          </a:xfrm>
          <a:prstGeom prst="rect">
            <a:avLst/>
          </a:prstGeom>
          <a:noFill/>
          <a:ln>
            <a:noFill/>
          </a:ln>
        </p:spPr>
        <p:txBody>
          <a:bodyPr lIns="0" tIns="0" rIns="0" bIns="0" anchor="ctr">
            <a:spAutoFit/>
          </a:bodyPr>
          <a:lstStyle/>
          <a:p>
            <a:pPr algn="ctr"/>
            <a:r>
              <a:rPr lang="en-US" sz="900" b="1" spc="-1">
                <a:latin typeface="Calibri"/>
                <a:ea typeface="Poppins-Bold"/>
              </a:rPr>
              <a:t>Recyclers</a:t>
            </a:r>
          </a:p>
        </p:txBody>
      </p:sp>
      <p:sp>
        <p:nvSpPr>
          <p:cNvPr id="13" name="TextShape 1">
            <a:extLst>
              <a:ext uri="{FF2B5EF4-FFF2-40B4-BE49-F238E27FC236}">
                <a16:creationId xmlns:a16="http://schemas.microsoft.com/office/drawing/2014/main" id="{33BFDA2C-DC62-4321-87FC-541D16575F0A}"/>
              </a:ext>
            </a:extLst>
          </p:cNvPr>
          <p:cNvSpPr txBox="1"/>
          <p:nvPr/>
        </p:nvSpPr>
        <p:spPr>
          <a:xfrm>
            <a:off x="6502818" y="3257347"/>
            <a:ext cx="692623" cy="430887"/>
          </a:xfrm>
          <a:prstGeom prst="rect">
            <a:avLst/>
          </a:prstGeom>
          <a:noFill/>
          <a:ln>
            <a:noFill/>
          </a:ln>
        </p:spPr>
        <p:txBody>
          <a:bodyPr lIns="0" tIns="0" rIns="0" bIns="0" anchor="ctr">
            <a:spAutoFit/>
          </a:bodyPr>
          <a:lstStyle/>
          <a:p>
            <a:pPr algn="ctr"/>
            <a:r>
              <a:rPr lang="en-US" sz="1400" b="1" spc="-1">
                <a:solidFill>
                  <a:srgbClr val="7FBA27"/>
                </a:solidFill>
                <a:latin typeface="Calibri"/>
                <a:ea typeface="Poppins-Bold"/>
              </a:rPr>
              <a:t>Circular </a:t>
            </a:r>
          </a:p>
          <a:p>
            <a:pPr algn="ctr"/>
            <a:r>
              <a:rPr lang="en-US" sz="1400" b="1" spc="-1">
                <a:solidFill>
                  <a:srgbClr val="7FBA27"/>
                </a:solidFill>
                <a:latin typeface="Calibri"/>
                <a:ea typeface="Poppins-Bold"/>
              </a:rPr>
              <a:t>Economy</a:t>
            </a:r>
          </a:p>
        </p:txBody>
      </p:sp>
      <p:pic>
        <p:nvPicPr>
          <p:cNvPr id="15" name="Imagen 104">
            <a:extLst>
              <a:ext uri="{FF2B5EF4-FFF2-40B4-BE49-F238E27FC236}">
                <a16:creationId xmlns:a16="http://schemas.microsoft.com/office/drawing/2014/main" id="{79FD35A8-A4E4-43E1-92E4-8961C67B7544}"/>
              </a:ext>
            </a:extLst>
          </p:cNvPr>
          <p:cNvPicPr/>
          <p:nvPr/>
        </p:nvPicPr>
        <p:blipFill rotWithShape="1">
          <a:blip r:embed="rId3" cstate="hqprint">
            <a:alphaModFix/>
            <a:extLst>
              <a:ext uri="{28A0092B-C50C-407E-A947-70E740481C1C}">
                <a14:useLocalDpi xmlns:a14="http://schemas.microsoft.com/office/drawing/2010/main"/>
              </a:ext>
            </a:extLst>
          </a:blip>
          <a:srcRect/>
          <a:stretch/>
        </p:blipFill>
        <p:spPr>
          <a:xfrm>
            <a:off x="-900" y="2592"/>
            <a:ext cx="10074960" cy="940012"/>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Shape 1"/>
          <p:cNvSpPr txBox="1"/>
          <p:nvPr/>
        </p:nvSpPr>
        <p:spPr>
          <a:xfrm>
            <a:off x="504000" y="226080"/>
            <a:ext cx="9071640" cy="946440"/>
          </a:xfrm>
          <a:prstGeom prst="rect">
            <a:avLst/>
          </a:prstGeom>
          <a:noFill/>
          <a:ln>
            <a:noFill/>
          </a:ln>
        </p:spPr>
        <p:txBody>
          <a:bodyPr lIns="0" tIns="0" rIns="0" bIns="0" anchor="ctr">
            <a:spAutoFit/>
          </a:bodyPr>
          <a:lstStyle/>
          <a:p>
            <a:pPr algn="ctr"/>
            <a:endParaRPr lang="es-ES" sz="4400" b="0" strike="noStrike" spc="-1">
              <a:latin typeface="Arial"/>
            </a:endParaRPr>
          </a:p>
        </p:txBody>
      </p:sp>
      <p:sp>
        <p:nvSpPr>
          <p:cNvPr id="87" name="TextShape 2"/>
          <p:cNvSpPr txBox="1"/>
          <p:nvPr/>
        </p:nvSpPr>
        <p:spPr>
          <a:xfrm>
            <a:off x="504000" y="1326600"/>
            <a:ext cx="9071640" cy="3288240"/>
          </a:xfrm>
          <a:prstGeom prst="rect">
            <a:avLst/>
          </a:prstGeom>
          <a:noFill/>
          <a:ln>
            <a:noFill/>
          </a:ln>
        </p:spPr>
        <p:txBody>
          <a:bodyPr lIns="0" tIns="0" rIns="0" bIns="0">
            <a:normAutofit/>
          </a:bodyPr>
          <a:lstStyle/>
          <a:p>
            <a:endParaRPr lang="es-ES" sz="3200" b="0" strike="noStrike" spc="-1">
              <a:latin typeface="Arial"/>
            </a:endParaRPr>
          </a:p>
        </p:txBody>
      </p:sp>
      <p:pic>
        <p:nvPicPr>
          <p:cNvPr id="88" name="Imagen 87"/>
          <p:cNvPicPr/>
          <p:nvPr/>
        </p:nvPicPr>
        <p:blipFill>
          <a:blip r:embed="rId2"/>
          <a:stretch/>
        </p:blipFill>
        <p:spPr>
          <a:xfrm>
            <a:off x="0" y="360"/>
            <a:ext cx="10074960" cy="5669640"/>
          </a:xfrm>
          <a:prstGeom prst="rect">
            <a:avLst/>
          </a:prstGeom>
          <a:ln>
            <a:noFill/>
          </a:ln>
        </p:spPr>
      </p:pic>
      <p:sp>
        <p:nvSpPr>
          <p:cNvPr id="89" name="TextShape 3"/>
          <p:cNvSpPr txBox="1"/>
          <p:nvPr/>
        </p:nvSpPr>
        <p:spPr>
          <a:xfrm>
            <a:off x="497340" y="692805"/>
            <a:ext cx="9080280" cy="784830"/>
          </a:xfrm>
          <a:prstGeom prst="rect">
            <a:avLst/>
          </a:prstGeom>
          <a:noFill/>
          <a:ln>
            <a:noFill/>
          </a:ln>
        </p:spPr>
        <p:txBody>
          <a:bodyPr lIns="0" tIns="0" rIns="0" bIns="0" anchor="ctr">
            <a:spAutoFit/>
          </a:bodyPr>
          <a:lstStyle/>
          <a:p>
            <a:pPr algn="ctr"/>
            <a:r>
              <a:rPr lang="es-ES" sz="3600" b="1" strike="noStrike" spc="-1">
                <a:latin typeface="Calibri"/>
              </a:rPr>
              <a:t>CirCular Project</a:t>
            </a:r>
            <a:br>
              <a:rPr/>
            </a:br>
            <a:r>
              <a:rPr lang="en-US" sz="1500" b="1" spc="-1">
                <a:solidFill>
                  <a:srgbClr val="98C10A"/>
                </a:solidFill>
                <a:latin typeface="Calibri"/>
                <a:ea typeface="Poppins-Bold"/>
              </a:rPr>
              <a:t>Declared of Strategic Interest for Andalusia</a:t>
            </a:r>
          </a:p>
        </p:txBody>
      </p:sp>
      <p:sp>
        <p:nvSpPr>
          <p:cNvPr id="90" name="TextShape 4"/>
          <p:cNvSpPr txBox="1"/>
          <p:nvPr/>
        </p:nvSpPr>
        <p:spPr>
          <a:xfrm>
            <a:off x="612000" y="2090584"/>
            <a:ext cx="1800000" cy="1661993"/>
          </a:xfrm>
          <a:prstGeom prst="rect">
            <a:avLst/>
          </a:prstGeom>
          <a:noFill/>
          <a:ln>
            <a:noFill/>
          </a:ln>
        </p:spPr>
        <p:txBody>
          <a:bodyPr lIns="0" tIns="0" rIns="0" bIns="0" anchor="ctr">
            <a:spAutoFit/>
          </a:bodyPr>
          <a:lstStyle/>
          <a:p>
            <a:pPr algn="r"/>
            <a:r>
              <a:rPr lang="en-US" sz="1200" spc="-1">
                <a:solidFill>
                  <a:srgbClr val="000000"/>
                </a:solidFill>
                <a:latin typeface="Calibri"/>
                <a:ea typeface="Poppins-Regular"/>
              </a:rPr>
              <a:t>The </a:t>
            </a:r>
            <a:r>
              <a:rPr lang="en-US" sz="1200" b="1" spc="-1">
                <a:solidFill>
                  <a:srgbClr val="000000"/>
                </a:solidFill>
                <a:latin typeface="Calibri"/>
                <a:ea typeface="Poppins-Regular"/>
              </a:rPr>
              <a:t>Recovery Plan</a:t>
            </a:r>
            <a:r>
              <a:rPr lang="en-US" sz="1200" spc="-1">
                <a:solidFill>
                  <a:srgbClr val="000000"/>
                </a:solidFill>
                <a:latin typeface="Calibri"/>
                <a:ea typeface="Poppins-Regular"/>
              </a:rPr>
              <a:t>, based on the Agenda for Change and the UN 2030 Agenda of Sustainable Development Goals, will mobilize </a:t>
            </a:r>
            <a:r>
              <a:rPr lang="en-US" sz="1200" b="1" spc="-1">
                <a:solidFill>
                  <a:srgbClr val="000000"/>
                </a:solidFill>
                <a:latin typeface="Calibri"/>
                <a:ea typeface="Poppins-Regular"/>
              </a:rPr>
              <a:t>72,000 million euros</a:t>
            </a:r>
            <a:r>
              <a:rPr lang="en-US" sz="1200" spc="-1">
                <a:solidFill>
                  <a:srgbClr val="000000"/>
                </a:solidFill>
                <a:latin typeface="Calibri"/>
                <a:ea typeface="Poppins-Regular"/>
              </a:rPr>
              <a:t> in the next three years that Spain can invest thanks to the </a:t>
            </a:r>
            <a:r>
              <a:rPr lang="en-US" sz="1200" b="1" spc="-1">
                <a:solidFill>
                  <a:srgbClr val="000000"/>
                </a:solidFill>
                <a:latin typeface="Calibri"/>
                <a:ea typeface="Poppins-Regular"/>
              </a:rPr>
              <a:t>Next Generation EU </a:t>
            </a:r>
            <a:r>
              <a:rPr lang="en-US" sz="1200" spc="-1">
                <a:solidFill>
                  <a:srgbClr val="000000"/>
                </a:solidFill>
                <a:latin typeface="Calibri"/>
                <a:ea typeface="Poppins-Regular"/>
              </a:rPr>
              <a:t>program.</a:t>
            </a:r>
          </a:p>
        </p:txBody>
      </p:sp>
      <p:sp>
        <p:nvSpPr>
          <p:cNvPr id="91" name="TextShape 5"/>
          <p:cNvSpPr txBox="1"/>
          <p:nvPr/>
        </p:nvSpPr>
        <p:spPr>
          <a:xfrm>
            <a:off x="3672000" y="1747343"/>
            <a:ext cx="2808000" cy="923330"/>
          </a:xfrm>
          <a:prstGeom prst="rect">
            <a:avLst/>
          </a:prstGeom>
          <a:noFill/>
          <a:ln>
            <a:noFill/>
          </a:ln>
        </p:spPr>
        <p:txBody>
          <a:bodyPr lIns="0" tIns="0" rIns="0" bIns="0" anchor="ctr">
            <a:spAutoFit/>
          </a:bodyPr>
          <a:lstStyle/>
          <a:p>
            <a:pPr algn="ctr"/>
            <a:r>
              <a:rPr lang="en-US" sz="1200" spc="-1">
                <a:solidFill>
                  <a:srgbClr val="000000"/>
                </a:solidFill>
                <a:latin typeface="Calibri"/>
                <a:ea typeface="Poppins-Regular"/>
              </a:rPr>
              <a:t>Currently </a:t>
            </a:r>
            <a:r>
              <a:rPr lang="en-US" sz="1200" b="1" spc="-1" err="1">
                <a:solidFill>
                  <a:srgbClr val="000000"/>
                </a:solidFill>
                <a:latin typeface="Calibri"/>
                <a:ea typeface="Poppins-Regular"/>
              </a:rPr>
              <a:t>CirCular</a:t>
            </a:r>
            <a:r>
              <a:rPr lang="en-US" sz="1200" spc="-1">
                <a:solidFill>
                  <a:srgbClr val="000000"/>
                </a:solidFill>
                <a:latin typeface="Calibri"/>
                <a:ea typeface="Poppins-Regular"/>
              </a:rPr>
              <a:t> is one of the most important projects of </a:t>
            </a:r>
            <a:r>
              <a:rPr lang="en-US" sz="1200" b="1" spc="-1">
                <a:solidFill>
                  <a:srgbClr val="000000"/>
                </a:solidFill>
                <a:latin typeface="Calibri"/>
                <a:ea typeface="Poppins-Regular"/>
              </a:rPr>
              <a:t>Circular Economy </a:t>
            </a:r>
            <a:r>
              <a:rPr lang="en-US" sz="1200" spc="-1">
                <a:solidFill>
                  <a:srgbClr val="000000"/>
                </a:solidFill>
                <a:latin typeface="Calibri"/>
                <a:ea typeface="Poppins-Regular"/>
              </a:rPr>
              <a:t>in Europe and the only one in Spain in the </a:t>
            </a:r>
            <a:r>
              <a:rPr lang="en-US" sz="1200" b="1" spc="-1">
                <a:solidFill>
                  <a:srgbClr val="000000"/>
                </a:solidFill>
                <a:latin typeface="Calibri"/>
                <a:ea typeface="Poppins-Regular"/>
              </a:rPr>
              <a:t>sector of the recycling of electric and electronic material.</a:t>
            </a:r>
            <a:endParaRPr lang="es-ES" sz="1200" b="1" strike="noStrike" spc="-1">
              <a:latin typeface="Calibri"/>
              <a:ea typeface="Poppins-Regular"/>
            </a:endParaRPr>
          </a:p>
        </p:txBody>
      </p:sp>
      <p:sp>
        <p:nvSpPr>
          <p:cNvPr id="92" name="TextShape 6"/>
          <p:cNvSpPr txBox="1"/>
          <p:nvPr/>
        </p:nvSpPr>
        <p:spPr>
          <a:xfrm>
            <a:off x="7920000" y="2070250"/>
            <a:ext cx="1944000" cy="1846659"/>
          </a:xfrm>
          <a:prstGeom prst="rect">
            <a:avLst/>
          </a:prstGeom>
          <a:noFill/>
          <a:ln>
            <a:noFill/>
          </a:ln>
        </p:spPr>
        <p:txBody>
          <a:bodyPr lIns="0" tIns="0" rIns="0" bIns="0" anchor="ctr">
            <a:spAutoFit/>
          </a:bodyPr>
          <a:lstStyle/>
          <a:p>
            <a:r>
              <a:rPr lang="en-US" sz="1200" b="1" spc="-1" err="1">
                <a:solidFill>
                  <a:srgbClr val="000000"/>
                </a:solidFill>
                <a:latin typeface="Calibri"/>
                <a:ea typeface="Poppins-Regular"/>
              </a:rPr>
              <a:t>CirCular</a:t>
            </a:r>
            <a:r>
              <a:rPr lang="en-US" sz="1200" spc="-1">
                <a:solidFill>
                  <a:srgbClr val="000000"/>
                </a:solidFill>
                <a:latin typeface="Calibri"/>
                <a:ea typeface="Poppins-Regular"/>
              </a:rPr>
              <a:t> has been presented to the </a:t>
            </a:r>
            <a:r>
              <a:rPr lang="en-US" sz="1200" b="1" spc="-1">
                <a:solidFill>
                  <a:srgbClr val="000000"/>
                </a:solidFill>
                <a:latin typeface="Calibri"/>
                <a:ea typeface="Poppins-Regular"/>
              </a:rPr>
              <a:t>Program to Promote Industrial Competitiveness and Sustainability and drive projects </a:t>
            </a:r>
            <a:r>
              <a:rPr lang="en-US" sz="1200" spc="-1">
                <a:solidFill>
                  <a:srgbClr val="000000"/>
                </a:solidFill>
                <a:latin typeface="Calibri"/>
                <a:ea typeface="Poppins-Regular"/>
              </a:rPr>
              <a:t>within the framework of the “Recovery, Transformation and Resilience Plan” announced by the Government of Spain in October 2020.</a:t>
            </a:r>
            <a:endParaRPr lang="es-ES" sz="1200" strike="noStrike" spc="-1">
              <a:latin typeface="Calibri"/>
              <a:ea typeface="Poppins-Regular"/>
            </a:endParaRPr>
          </a:p>
        </p:txBody>
      </p:sp>
      <p:sp>
        <p:nvSpPr>
          <p:cNvPr id="9" name="TextShape 3">
            <a:extLst>
              <a:ext uri="{FF2B5EF4-FFF2-40B4-BE49-F238E27FC236}">
                <a16:creationId xmlns:a16="http://schemas.microsoft.com/office/drawing/2014/main" id="{BADB6E16-E835-44AD-B961-D5E638C1CB83}"/>
              </a:ext>
            </a:extLst>
          </p:cNvPr>
          <p:cNvSpPr txBox="1"/>
          <p:nvPr/>
        </p:nvSpPr>
        <p:spPr>
          <a:xfrm>
            <a:off x="9582480" y="5358200"/>
            <a:ext cx="373320" cy="153888"/>
          </a:xfrm>
          <a:prstGeom prst="rect">
            <a:avLst/>
          </a:prstGeom>
          <a:noFill/>
          <a:ln>
            <a:noFill/>
          </a:ln>
        </p:spPr>
        <p:txBody>
          <a:bodyPr wrap="square" lIns="0" tIns="0" rIns="0" bIns="0" anchor="ctr">
            <a:spAutoFit/>
          </a:bodyPr>
          <a:lstStyle/>
          <a:p>
            <a:pPr algn="ctr"/>
            <a:r>
              <a:rPr lang="es-ES" sz="1000" spc="-1">
                <a:latin typeface="Calibri"/>
              </a:rPr>
              <a:t>9</a:t>
            </a:r>
            <a:endParaRPr lang="es-ES" sz="1000" strike="noStrike" spc="-1">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0A31E33DCE9F4486E68F18FAA568D0" ma:contentTypeVersion="16" ma:contentTypeDescription="Create a new document." ma:contentTypeScope="" ma:versionID="b6e02ca0f15f691aec8a7f4bb8528a15">
  <xsd:schema xmlns:xsd="http://www.w3.org/2001/XMLSchema" xmlns:xs="http://www.w3.org/2001/XMLSchema" xmlns:p="http://schemas.microsoft.com/office/2006/metadata/properties" xmlns:ns2="cecef391-d513-42c4-b13c-35e239ac10da" xmlns:ns3="96ba2b7d-3061-4a7b-b040-5b2fc92a3df4" targetNamespace="http://schemas.microsoft.com/office/2006/metadata/properties" ma:root="true" ma:fieldsID="59516b33fb6b32fa5c2332cc92d5a207" ns2:_="" ns3:_="">
    <xsd:import namespace="cecef391-d513-42c4-b13c-35e239ac10da"/>
    <xsd:import namespace="96ba2b7d-3061-4a7b-b040-5b2fc92a3d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cef391-d513-42c4-b13c-35e239ac10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fd49586-4e9d-4401-97cc-84a6e35ca03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Comments" ma:index="23" nillable="true" ma:displayName="Comments" ma:description="Including the report from GeoZ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ba2b7d-3061-4a7b-b040-5b2fc92a3df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fa13c8e-7df3-43ae-82de-8ec9bfe85fe0}" ma:internalName="TaxCatchAll" ma:showField="CatchAllData" ma:web="96ba2b7d-3061-4a7b-b040-5b2fc92a3df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6ba2b7d-3061-4a7b-b040-5b2fc92a3df4">
      <UserInfo>
        <DisplayName>Arribas Miranda, Carlos</DisplayName>
        <AccountId>38</AccountId>
        <AccountType/>
      </UserInfo>
      <UserInfo>
        <DisplayName>Ferrer Llopis, Eva María</DisplayName>
        <AccountId>80</AccountId>
        <AccountType/>
      </UserInfo>
    </SharedWithUsers>
    <TaxCatchAll xmlns="96ba2b7d-3061-4a7b-b040-5b2fc92a3df4" xsi:nil="true"/>
    <lcf76f155ced4ddcb4097134ff3c332f xmlns="cecef391-d513-42c4-b13c-35e239ac10da">
      <Terms xmlns="http://schemas.microsoft.com/office/infopath/2007/PartnerControls"/>
    </lcf76f155ced4ddcb4097134ff3c332f>
    <Comments xmlns="cecef391-d513-42c4-b13c-35e239ac10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A9F669-869D-47BB-B6C4-E6EECACBD655}"/>
</file>

<file path=customXml/itemProps2.xml><?xml version="1.0" encoding="utf-8"?>
<ds:datastoreItem xmlns:ds="http://schemas.openxmlformats.org/officeDocument/2006/customXml" ds:itemID="{BD96B992-463B-4487-A32B-7B5523B2C41A}">
  <ds:schemaRefs>
    <ds:schemaRef ds:uri="12c403c7-b36c-4155-a1a8-de52ed152b4c"/>
    <ds:schemaRef ds:uri="2434ea45-3b33-4c5e-adab-db077919fe4b"/>
    <ds:schemaRef ds:uri="70ef33e6-ce80-45ca-85be-6979f2ac6f26"/>
    <ds:schemaRef ds:uri="b5ba0a33-b247-4d4b-b9ae-c709af684fd3"/>
    <ds:schemaRef ds:uri="e31ef89a-e291-41ab-9f7d-bec846882b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36FB5D7-DE2E-43F3-B3EF-1BE5AE84C1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1184</Words>
  <Application>Microsoft Office PowerPoint</Application>
  <PresentationFormat>Personalizado</PresentationFormat>
  <Paragraphs>159</Paragraphs>
  <Slides>14</Slides>
  <Notes>0</Notes>
  <HiddenSlides>1</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vt:i4>
      </vt:variant>
    </vt:vector>
  </HeadingPairs>
  <TitlesOfParts>
    <vt:vector size="22" baseType="lpstr">
      <vt:lpstr>Arial</vt:lpstr>
      <vt:lpstr>Calibri</vt:lpstr>
      <vt:lpstr>Poppins-Bold</vt:lpstr>
      <vt:lpstr>Poppins-Regular</vt:lpstr>
      <vt:lpstr>Symbol</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Descubre Comunicacion</dc:creator>
  <cp:lastModifiedBy>Quintana, José Miguel</cp:lastModifiedBy>
  <cp:revision>2</cp:revision>
  <dcterms:modified xsi:type="dcterms:W3CDTF">2022-11-18T08:39:14Z</dcterms:modified>
</cp:coreProperties>
</file>

<file path=docProps/core0.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2021-03-02T12:34:28Z</dcterms:created>
  <dc:creator/>
  <dc:description/>
  <dc:language>es-ES</dc:language>
  <cp:lastModifiedBy/>
  <dcterms:modified xsi:type="dcterms:W3CDTF">2021-03-02T13:56:40Z</dcterms:modified>
  <cp:revision>25</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0x0101003D0A31E33DCE9F4486E68F18FAA568D0</vt:lpwstr>
  </property>
  <property fmtid="{D5CDD505-2E9C-101B-9397-08002B2CF9AE}" pid="3" name="MediaServiceImageTags">
    <vt:lpwstr/>
  </property>
  <property fmtid="{D5CDD505-2E9C-101B-9397-08002B2CF9AE}" pid="4" name="MSIP_Label_56f8a036-ae1b-4f85-92d3-f4203c03c43b_Enabled">
    <vt:lpwstr>true</vt:lpwstr>
  </property>
  <property fmtid="{D5CDD505-2E9C-101B-9397-08002B2CF9AE}" pid="5" name="MSIP_Label_56f8a036-ae1b-4f85-92d3-f4203c03c43b_SetDate">
    <vt:lpwstr>2022-11-18T08:03:24Z</vt:lpwstr>
  </property>
  <property fmtid="{D5CDD505-2E9C-101B-9397-08002B2CF9AE}" pid="6" name="MSIP_Label_56f8a036-ae1b-4f85-92d3-f4203c03c43b_Method">
    <vt:lpwstr>Standard</vt:lpwstr>
  </property>
  <property fmtid="{D5CDD505-2E9C-101B-9397-08002B2CF9AE}" pid="7" name="MSIP_Label_56f8a036-ae1b-4f85-92d3-f4203c03c43b_Name">
    <vt:lpwstr>56f8a036-ae1b-4f85-92d3-f4203c03c43b</vt:lpwstr>
  </property>
  <property fmtid="{D5CDD505-2E9C-101B-9397-08002B2CF9AE}" pid="8" name="MSIP_Label_56f8a036-ae1b-4f85-92d3-f4203c03c43b_SiteId">
    <vt:lpwstr>5f229ce1-773c-46ed-a6fa-974006fae097</vt:lpwstr>
  </property>
  <property fmtid="{D5CDD505-2E9C-101B-9397-08002B2CF9AE}" pid="9" name="MSIP_Label_56f8a036-ae1b-4f85-92d3-f4203c03c43b_ActionId">
    <vt:lpwstr>b2788c0d-e43e-4b63-a583-08ab87e48804</vt:lpwstr>
  </property>
  <property fmtid="{D5CDD505-2E9C-101B-9397-08002B2CF9AE}" pid="10" name="MSIP_Label_56f8a036-ae1b-4f85-92d3-f4203c03c43b_ContentBits">
    <vt:lpwstr>0</vt:lpwstr>
  </property>
</Properties>
</file>